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8288000" cy="10287000"/>
  <p:notesSz cx="6858000" cy="9144000"/>
  <p:embeddedFontLst>
    <p:embeddedFont>
      <p:font typeface="Ara Hamah Alfidaa" panose="020B0604020202020204" charset="-78"/>
      <p:regular r:id="rId21"/>
    </p:embeddedFont>
    <p:embeddedFont>
      <p:font typeface="Calibri" panose="020F0502020204030204" pitchFamily="34" charset="0"/>
      <p:regular r:id="rId22"/>
      <p:bold r:id="rId23"/>
      <p:italic r:id="rId24"/>
      <p:boldItalic r:id="rId25"/>
    </p:embeddedFont>
    <p:embeddedFont>
      <p:font typeface="Canva Sans Bold" panose="020B0604020202020204" charset="0"/>
      <p:regular r:id="rId26"/>
    </p:embeddedFont>
    <p:embeddedFont>
      <p:font typeface="Computer Says No" panose="020B0604020202020204" charset="0"/>
      <p:regular r:id="rId27"/>
    </p:embeddedFont>
    <p:embeddedFont>
      <p:font typeface="Poppins" panose="00000500000000000000" pitchFamily="2" charset="0"/>
      <p:regular r:id="rId28"/>
      <p:bold r:id="rId29"/>
      <p:italic r:id="rId30"/>
      <p:boldItalic r:id="rId31"/>
    </p:embeddedFont>
    <p:embeddedFont>
      <p:font typeface="Poppins Light" panose="00000400000000000000" pitchFamily="2" charset="0"/>
      <p:regular r:id="rId32"/>
      <p:italic r:id="rId33"/>
    </p:embeddedFont>
    <p:embeddedFont>
      <p:font typeface="TT Chocolates" panose="020B0604020202020204" charset="0"/>
      <p:regular r:id="rId34"/>
    </p:embeddedFont>
    <p:embeddedFont>
      <p:font typeface="TT Chocolates Bold" panose="020B0604020202020204" charset="0"/>
      <p:regular r:id="rId35"/>
    </p:embeddedFont>
    <p:embeddedFont>
      <p:font typeface="TT Chocolates Bold Italics" panose="020B0604020202020204" charset="0"/>
      <p:regular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9" d="100"/>
          <a:sy n="59" d="100"/>
        </p:scale>
        <p:origin x="836"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theme" Target="theme/theme1.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svg>
</file>

<file path=ppt/media/image13.png>
</file>

<file path=ppt/media/image14.jpeg>
</file>

<file path=ppt/media/image15.png>
</file>

<file path=ppt/media/image16.png>
</file>

<file path=ppt/media/image17.png>
</file>

<file path=ppt/media/image18.png>
</file>

<file path=ppt/media/image19.jpeg>
</file>

<file path=ppt/media/image2.png>
</file>

<file path=ppt/media/image20.png>
</file>

<file path=ppt/media/image21.svg>
</file>

<file path=ppt/media/image22.png>
</file>

<file path=ppt/media/image23.sv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9.jpeg"/><Relationship Id="rId7" Type="http://schemas.openxmlformats.org/officeDocument/2006/relationships/image" Target="../media/image23.sv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sv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7" Type="http://schemas.openxmlformats.org/officeDocument/2006/relationships/image" Target="../media/image23.sv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sv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19.jpeg"/><Relationship Id="rId7" Type="http://schemas.openxmlformats.org/officeDocument/2006/relationships/image" Target="../media/image23.sv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sv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12.sv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9.jpeg"/><Relationship Id="rId7" Type="http://schemas.openxmlformats.org/officeDocument/2006/relationships/image" Target="../media/image23.sv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svg"/><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image" Target="../media/image19.jpeg"/><Relationship Id="rId7" Type="http://schemas.openxmlformats.org/officeDocument/2006/relationships/image" Target="../media/image23.sv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sv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19.jpeg"/><Relationship Id="rId7" Type="http://schemas.openxmlformats.org/officeDocument/2006/relationships/image" Target="../media/image23.sv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svg"/><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image" Target="../media/image19.jpeg"/><Relationship Id="rId7" Type="http://schemas.openxmlformats.org/officeDocument/2006/relationships/image" Target="../media/image23.sv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sv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txBody>
          <a:bodyPr/>
          <a:lstStyle/>
          <a:p>
            <a:endParaRPr lang="en-IN" dirty="0"/>
          </a:p>
        </p:txBody>
      </p:sp>
      <p:sp>
        <p:nvSpPr>
          <p:cNvPr id="3" name="Freeform 3"/>
          <p:cNvSpPr/>
          <p:nvPr/>
        </p:nvSpPr>
        <p:spPr>
          <a:xfrm>
            <a:off x="-2576678" y="61722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4" name="Freeform 4"/>
          <p:cNvSpPr/>
          <p:nvPr/>
        </p:nvSpPr>
        <p:spPr>
          <a:xfrm>
            <a:off x="3268070" y="-2818506"/>
            <a:ext cx="4825046" cy="4219769"/>
          </a:xfrm>
          <a:custGeom>
            <a:avLst/>
            <a:gdLst/>
            <a:ahLst/>
            <a:cxnLst/>
            <a:rect l="l" t="t" r="r" b="b"/>
            <a:pathLst>
              <a:path w="4825046" h="4219769">
                <a:moveTo>
                  <a:pt x="0" y="0"/>
                </a:moveTo>
                <a:lnTo>
                  <a:pt x="4825046" y="0"/>
                </a:lnTo>
                <a:lnTo>
                  <a:pt x="4825046" y="4219769"/>
                </a:lnTo>
                <a:lnTo>
                  <a:pt x="0" y="4219769"/>
                </a:lnTo>
                <a:lnTo>
                  <a:pt x="0" y="0"/>
                </a:lnTo>
                <a:close/>
              </a:path>
            </a:pathLst>
          </a:custGeom>
          <a:blipFill>
            <a:blip r:embed="rId4"/>
            <a:stretch>
              <a:fillRect/>
            </a:stretch>
          </a:blipFill>
        </p:spPr>
      </p:sp>
      <p:sp>
        <p:nvSpPr>
          <p:cNvPr id="5" name="Freeform 5"/>
          <p:cNvSpPr/>
          <p:nvPr/>
        </p:nvSpPr>
        <p:spPr>
          <a:xfrm>
            <a:off x="14161481" y="-41148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6" name="TextBox 6"/>
          <p:cNvSpPr txBox="1"/>
          <p:nvPr/>
        </p:nvSpPr>
        <p:spPr>
          <a:xfrm>
            <a:off x="2939495" y="5755485"/>
            <a:ext cx="6926813" cy="2888890"/>
          </a:xfrm>
          <a:prstGeom prst="rect">
            <a:avLst/>
          </a:prstGeom>
        </p:spPr>
        <p:txBody>
          <a:bodyPr lIns="0" tIns="0" rIns="0" bIns="0" rtlCol="0" anchor="t">
            <a:spAutoFit/>
          </a:bodyPr>
          <a:lstStyle/>
          <a:p>
            <a:pPr algn="ctr">
              <a:lnSpc>
                <a:spcPts val="7719"/>
              </a:lnSpc>
            </a:pPr>
            <a:r>
              <a:rPr lang="en-US" sz="5514" dirty="0">
                <a:solidFill>
                  <a:schemeClr val="bg1"/>
                </a:solidFill>
                <a:latin typeface="Computer Says No"/>
              </a:rPr>
              <a:t>Improved Network Routing via Hybrid Metaheuristics </a:t>
            </a:r>
          </a:p>
          <a:p>
            <a:pPr algn="ctr">
              <a:lnSpc>
                <a:spcPts val="7719"/>
              </a:lnSpc>
            </a:pPr>
            <a:endParaRPr lang="en-US" sz="5514" dirty="0">
              <a:solidFill>
                <a:srgbClr val="6866E1"/>
              </a:solidFill>
              <a:latin typeface="Computer Says No"/>
            </a:endParaRPr>
          </a:p>
        </p:txBody>
      </p:sp>
      <p:sp>
        <p:nvSpPr>
          <p:cNvPr id="7" name="Freeform 7"/>
          <p:cNvSpPr/>
          <p:nvPr/>
        </p:nvSpPr>
        <p:spPr>
          <a:xfrm>
            <a:off x="-391635" y="1333816"/>
            <a:ext cx="3948234" cy="1724379"/>
          </a:xfrm>
          <a:custGeom>
            <a:avLst/>
            <a:gdLst/>
            <a:ahLst/>
            <a:cxnLst/>
            <a:rect l="l" t="t" r="r" b="b"/>
            <a:pathLst>
              <a:path w="3948234" h="1724379">
                <a:moveTo>
                  <a:pt x="0" y="0"/>
                </a:moveTo>
                <a:lnTo>
                  <a:pt x="3948234" y="0"/>
                </a:lnTo>
                <a:lnTo>
                  <a:pt x="3948234" y="1724379"/>
                </a:lnTo>
                <a:lnTo>
                  <a:pt x="0" y="1724379"/>
                </a:lnTo>
                <a:lnTo>
                  <a:pt x="0" y="0"/>
                </a:lnTo>
                <a:close/>
              </a:path>
            </a:pathLst>
          </a:custGeom>
          <a:blipFill>
            <a:blip r:embed="rId5"/>
            <a:stretch>
              <a:fillRect/>
            </a:stretch>
          </a:blipFill>
        </p:spPr>
      </p:sp>
      <p:sp>
        <p:nvSpPr>
          <p:cNvPr id="8" name="Freeform 8"/>
          <p:cNvSpPr/>
          <p:nvPr/>
        </p:nvSpPr>
        <p:spPr>
          <a:xfrm>
            <a:off x="4601689" y="8426785"/>
            <a:ext cx="4729467" cy="4047169"/>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6"/>
            <a:stretch>
              <a:fillRect/>
            </a:stretch>
          </a:blipFill>
        </p:spPr>
      </p:sp>
      <p:sp>
        <p:nvSpPr>
          <p:cNvPr id="9" name="TextBox 9"/>
          <p:cNvSpPr txBox="1"/>
          <p:nvPr/>
        </p:nvSpPr>
        <p:spPr>
          <a:xfrm>
            <a:off x="4243342" y="4520238"/>
            <a:ext cx="4319117" cy="1166986"/>
          </a:xfrm>
          <a:prstGeom prst="rect">
            <a:avLst/>
          </a:prstGeom>
        </p:spPr>
        <p:txBody>
          <a:bodyPr lIns="0" tIns="0" rIns="0" bIns="0" rtlCol="0" anchor="t">
            <a:spAutoFit/>
          </a:bodyPr>
          <a:lstStyle/>
          <a:p>
            <a:pPr algn="ctr">
              <a:lnSpc>
                <a:spcPts val="9059"/>
              </a:lnSpc>
            </a:pPr>
            <a:r>
              <a:rPr lang="en-US" sz="12583" dirty="0">
                <a:solidFill>
                  <a:schemeClr val="bg1"/>
                </a:solidFill>
                <a:latin typeface="Computer Says No"/>
              </a:rPr>
              <a:t>PROJECT</a:t>
            </a:r>
          </a:p>
        </p:txBody>
      </p:sp>
      <p:sp>
        <p:nvSpPr>
          <p:cNvPr id="10" name="TextBox 10"/>
          <p:cNvSpPr txBox="1"/>
          <p:nvPr/>
        </p:nvSpPr>
        <p:spPr>
          <a:xfrm>
            <a:off x="2939495" y="2869069"/>
            <a:ext cx="7103952" cy="1359346"/>
          </a:xfrm>
          <a:prstGeom prst="rect">
            <a:avLst/>
          </a:prstGeom>
        </p:spPr>
        <p:txBody>
          <a:bodyPr lIns="0" tIns="0" rIns="0" bIns="0" rtlCol="0" anchor="t">
            <a:spAutoFit/>
          </a:bodyPr>
          <a:lstStyle/>
          <a:p>
            <a:pPr algn="ctr">
              <a:lnSpc>
                <a:spcPts val="5291"/>
              </a:lnSpc>
            </a:pPr>
            <a:r>
              <a:rPr lang="en-US" sz="7348" dirty="0">
                <a:solidFill>
                  <a:schemeClr val="bg1"/>
                </a:solidFill>
                <a:latin typeface="Computer Says No"/>
              </a:rPr>
              <a:t>CS F407</a:t>
            </a:r>
          </a:p>
          <a:p>
            <a:pPr algn="ctr">
              <a:lnSpc>
                <a:spcPts val="5291"/>
              </a:lnSpc>
            </a:pPr>
            <a:r>
              <a:rPr lang="en-US" sz="7348" dirty="0">
                <a:solidFill>
                  <a:schemeClr val="bg1"/>
                </a:solidFill>
                <a:latin typeface="Computer Says No"/>
              </a:rPr>
              <a:t>ARTIFICIAL INTELLIGENCE</a:t>
            </a:r>
          </a:p>
        </p:txBody>
      </p:sp>
      <p:sp>
        <p:nvSpPr>
          <p:cNvPr id="11" name="Freeform 11"/>
          <p:cNvSpPr/>
          <p:nvPr/>
        </p:nvSpPr>
        <p:spPr>
          <a:xfrm flipH="1">
            <a:off x="9992168" y="1795880"/>
            <a:ext cx="8078630" cy="11840963"/>
          </a:xfrm>
          <a:custGeom>
            <a:avLst/>
            <a:gdLst/>
            <a:ahLst/>
            <a:cxnLst/>
            <a:rect l="l" t="t" r="r" b="b"/>
            <a:pathLst>
              <a:path w="8078630" h="11840963">
                <a:moveTo>
                  <a:pt x="8078630" y="0"/>
                </a:moveTo>
                <a:lnTo>
                  <a:pt x="0" y="0"/>
                </a:lnTo>
                <a:lnTo>
                  <a:pt x="0" y="11840963"/>
                </a:lnTo>
                <a:lnTo>
                  <a:pt x="8078630" y="11840963"/>
                </a:lnTo>
                <a:lnTo>
                  <a:pt x="8078630" y="0"/>
                </a:lnTo>
                <a:close/>
              </a:path>
            </a:pathLst>
          </a:custGeom>
          <a:blipFill>
            <a:blip r:embed="rId7"/>
            <a:stretch>
              <a:fillRect/>
            </a:stretch>
          </a:blipFill>
        </p:spPr>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42857" t="-3269" r="-6421" b="-15485"/>
            </a:stretch>
          </a:blipFill>
        </p:spPr>
      </p:sp>
      <p:grpSp>
        <p:nvGrpSpPr>
          <p:cNvPr id="3" name="Group 3"/>
          <p:cNvGrpSpPr/>
          <p:nvPr/>
        </p:nvGrpSpPr>
        <p:grpSpPr>
          <a:xfrm>
            <a:off x="-157959" y="0"/>
            <a:ext cx="18445959" cy="10287000"/>
            <a:chOff x="0" y="0"/>
            <a:chExt cx="24594612" cy="13716000"/>
          </a:xfrm>
        </p:grpSpPr>
        <p:pic>
          <p:nvPicPr>
            <p:cNvPr id="4" name="Picture 4"/>
            <p:cNvPicPr>
              <a:picLocks noChangeAspect="1"/>
            </p:cNvPicPr>
            <p:nvPr/>
          </p:nvPicPr>
          <p:blipFill>
            <a:blip r:embed="rId3"/>
            <a:srcRect l="15060" r="15060"/>
            <a:stretch>
              <a:fillRect/>
            </a:stretch>
          </p:blipFill>
          <p:spPr>
            <a:xfrm>
              <a:off x="0" y="0"/>
              <a:ext cx="24594612" cy="13716000"/>
            </a:xfrm>
            <a:prstGeom prst="rect">
              <a:avLst/>
            </a:prstGeom>
          </p:spPr>
        </p:pic>
      </p:grpSp>
      <p:grpSp>
        <p:nvGrpSpPr>
          <p:cNvPr id="5" name="Group 5"/>
          <p:cNvGrpSpPr/>
          <p:nvPr/>
        </p:nvGrpSpPr>
        <p:grpSpPr>
          <a:xfrm>
            <a:off x="2651814" y="2305625"/>
            <a:ext cx="800090" cy="1202563"/>
            <a:chOff x="0" y="0"/>
            <a:chExt cx="1066786" cy="1603418"/>
          </a:xfrm>
        </p:grpSpPr>
        <p:sp>
          <p:nvSpPr>
            <p:cNvPr id="6" name="Freeform 6"/>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A</a:t>
              </a:r>
            </a:p>
          </p:txBody>
        </p:sp>
      </p:grpSp>
      <p:grpSp>
        <p:nvGrpSpPr>
          <p:cNvPr id="8" name="Group 8"/>
          <p:cNvGrpSpPr/>
          <p:nvPr/>
        </p:nvGrpSpPr>
        <p:grpSpPr>
          <a:xfrm>
            <a:off x="13906348" y="1293032"/>
            <a:ext cx="800090" cy="1202563"/>
            <a:chOff x="0" y="0"/>
            <a:chExt cx="1066786" cy="1603418"/>
          </a:xfrm>
        </p:grpSpPr>
        <p:sp>
          <p:nvSpPr>
            <p:cNvPr id="9" name="Freeform 9"/>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TextBox 10"/>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C</a:t>
              </a:r>
            </a:p>
          </p:txBody>
        </p:sp>
      </p:grpSp>
      <p:grpSp>
        <p:nvGrpSpPr>
          <p:cNvPr id="11" name="Group 11"/>
          <p:cNvGrpSpPr/>
          <p:nvPr/>
        </p:nvGrpSpPr>
        <p:grpSpPr>
          <a:xfrm>
            <a:off x="17274460" y="4274879"/>
            <a:ext cx="800090" cy="1202563"/>
            <a:chOff x="0" y="0"/>
            <a:chExt cx="1066786" cy="1603418"/>
          </a:xfrm>
        </p:grpSpPr>
        <p:sp>
          <p:nvSpPr>
            <p:cNvPr id="12" name="Freeform 12"/>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3" name="TextBox 13"/>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E</a:t>
              </a:r>
            </a:p>
          </p:txBody>
        </p:sp>
      </p:grpSp>
      <p:grpSp>
        <p:nvGrpSpPr>
          <p:cNvPr id="14" name="Group 14"/>
          <p:cNvGrpSpPr/>
          <p:nvPr/>
        </p:nvGrpSpPr>
        <p:grpSpPr>
          <a:xfrm>
            <a:off x="10106600" y="7499621"/>
            <a:ext cx="800090" cy="1202563"/>
            <a:chOff x="0" y="0"/>
            <a:chExt cx="1066786" cy="1603418"/>
          </a:xfrm>
        </p:grpSpPr>
        <p:sp>
          <p:nvSpPr>
            <p:cNvPr id="15" name="Freeform 15"/>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6" name="TextBox 16"/>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D</a:t>
              </a:r>
            </a:p>
          </p:txBody>
        </p:sp>
      </p:grpSp>
      <p:grpSp>
        <p:nvGrpSpPr>
          <p:cNvPr id="17" name="Group 17"/>
          <p:cNvGrpSpPr/>
          <p:nvPr/>
        </p:nvGrpSpPr>
        <p:grpSpPr>
          <a:xfrm>
            <a:off x="4993570" y="8657018"/>
            <a:ext cx="800090" cy="1202563"/>
            <a:chOff x="0" y="0"/>
            <a:chExt cx="1066786" cy="1603418"/>
          </a:xfrm>
        </p:grpSpPr>
        <p:sp>
          <p:nvSpPr>
            <p:cNvPr id="18" name="Freeform 18"/>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9" name="TextBox 19"/>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B</a:t>
              </a:r>
            </a:p>
          </p:txBody>
        </p:sp>
      </p:grpSp>
      <p:sp>
        <p:nvSpPr>
          <p:cNvPr id="20" name="Freeform 20"/>
          <p:cNvSpPr/>
          <p:nvPr/>
        </p:nvSpPr>
        <p:spPr>
          <a:xfrm>
            <a:off x="3701088" y="1525150"/>
            <a:ext cx="1041579" cy="1560950"/>
          </a:xfrm>
          <a:custGeom>
            <a:avLst/>
            <a:gdLst/>
            <a:ahLst/>
            <a:cxnLst/>
            <a:rect l="l" t="t" r="r" b="b"/>
            <a:pathLst>
              <a:path w="1041579" h="1560950">
                <a:moveTo>
                  <a:pt x="0" y="0"/>
                </a:moveTo>
                <a:lnTo>
                  <a:pt x="1041579" y="0"/>
                </a:lnTo>
                <a:lnTo>
                  <a:pt x="1041579"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1" name="Freeform 21"/>
          <p:cNvSpPr/>
          <p:nvPr/>
        </p:nvSpPr>
        <p:spPr>
          <a:xfrm>
            <a:off x="9065020" y="6346063"/>
            <a:ext cx="1041579" cy="1560950"/>
          </a:xfrm>
          <a:custGeom>
            <a:avLst/>
            <a:gdLst/>
            <a:ahLst/>
            <a:cxnLst/>
            <a:rect l="l" t="t" r="r" b="b"/>
            <a:pathLst>
              <a:path w="1041579" h="1560950">
                <a:moveTo>
                  <a:pt x="0" y="0"/>
                </a:moveTo>
                <a:lnTo>
                  <a:pt x="1041580" y="0"/>
                </a:lnTo>
                <a:lnTo>
                  <a:pt x="1041580"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2" name="Freeform 22"/>
          <p:cNvSpPr/>
          <p:nvPr/>
        </p:nvSpPr>
        <p:spPr>
          <a:xfrm>
            <a:off x="17021888" y="5502100"/>
            <a:ext cx="1041579" cy="1560950"/>
          </a:xfrm>
          <a:custGeom>
            <a:avLst/>
            <a:gdLst/>
            <a:ahLst/>
            <a:cxnLst/>
            <a:rect l="l" t="t" r="r" b="b"/>
            <a:pathLst>
              <a:path w="1041579" h="1560950">
                <a:moveTo>
                  <a:pt x="0" y="0"/>
                </a:moveTo>
                <a:lnTo>
                  <a:pt x="1041580" y="0"/>
                </a:lnTo>
                <a:lnTo>
                  <a:pt x="1041580"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3" name="Freeform 23"/>
          <p:cNvSpPr/>
          <p:nvPr/>
        </p:nvSpPr>
        <p:spPr>
          <a:xfrm>
            <a:off x="12879216" y="1894313"/>
            <a:ext cx="1041579" cy="1560950"/>
          </a:xfrm>
          <a:custGeom>
            <a:avLst/>
            <a:gdLst/>
            <a:ahLst/>
            <a:cxnLst/>
            <a:rect l="l" t="t" r="r" b="b"/>
            <a:pathLst>
              <a:path w="1041579" h="1560950">
                <a:moveTo>
                  <a:pt x="0" y="0"/>
                </a:moveTo>
                <a:lnTo>
                  <a:pt x="1041579" y="0"/>
                </a:lnTo>
                <a:lnTo>
                  <a:pt x="1041579"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4" name="Freeform 24"/>
          <p:cNvSpPr/>
          <p:nvPr/>
        </p:nvSpPr>
        <p:spPr>
          <a:xfrm>
            <a:off x="3951991" y="7499621"/>
            <a:ext cx="1041579" cy="1560950"/>
          </a:xfrm>
          <a:custGeom>
            <a:avLst/>
            <a:gdLst/>
            <a:ahLst/>
            <a:cxnLst/>
            <a:rect l="l" t="t" r="r" b="b"/>
            <a:pathLst>
              <a:path w="1041579" h="1560950">
                <a:moveTo>
                  <a:pt x="0" y="0"/>
                </a:moveTo>
                <a:lnTo>
                  <a:pt x="1041579" y="0"/>
                </a:lnTo>
                <a:lnTo>
                  <a:pt x="1041579"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5" name="AutoShape 25"/>
          <p:cNvSpPr/>
          <p:nvPr/>
        </p:nvSpPr>
        <p:spPr>
          <a:xfrm>
            <a:off x="4742667" y="2305625"/>
            <a:ext cx="8136548" cy="369163"/>
          </a:xfrm>
          <a:prstGeom prst="line">
            <a:avLst/>
          </a:prstGeom>
          <a:ln w="38100" cap="flat">
            <a:solidFill>
              <a:srgbClr val="000000"/>
            </a:solidFill>
            <a:prstDash val="sysDash"/>
            <a:headEnd type="none" w="sm" len="sm"/>
            <a:tailEnd type="none" w="sm" len="sm"/>
          </a:ln>
        </p:spPr>
      </p:sp>
      <p:sp>
        <p:nvSpPr>
          <p:cNvPr id="26" name="AutoShape 26"/>
          <p:cNvSpPr/>
          <p:nvPr/>
        </p:nvSpPr>
        <p:spPr>
          <a:xfrm>
            <a:off x="4221878" y="3086100"/>
            <a:ext cx="250902" cy="4641720"/>
          </a:xfrm>
          <a:prstGeom prst="line">
            <a:avLst/>
          </a:prstGeom>
          <a:ln w="38100" cap="flat">
            <a:solidFill>
              <a:srgbClr val="000000"/>
            </a:solidFill>
            <a:prstDash val="sysDash"/>
            <a:headEnd type="none" w="sm" len="sm"/>
            <a:tailEnd type="none" w="sm" len="sm"/>
          </a:ln>
        </p:spPr>
      </p:sp>
      <p:sp>
        <p:nvSpPr>
          <p:cNvPr id="27" name="AutoShape 27"/>
          <p:cNvSpPr/>
          <p:nvPr/>
        </p:nvSpPr>
        <p:spPr>
          <a:xfrm>
            <a:off x="4742667" y="2305625"/>
            <a:ext cx="4843143" cy="4040438"/>
          </a:xfrm>
          <a:prstGeom prst="line">
            <a:avLst/>
          </a:prstGeom>
          <a:ln w="95250" cap="flat">
            <a:solidFill>
              <a:srgbClr val="8C52FF"/>
            </a:solidFill>
            <a:prstDash val="sysDash"/>
            <a:headEnd type="none" w="sm" len="sm"/>
            <a:tailEnd type="none" w="sm" len="sm"/>
          </a:ln>
        </p:spPr>
      </p:sp>
      <p:sp>
        <p:nvSpPr>
          <p:cNvPr id="28" name="AutoShape 28"/>
          <p:cNvSpPr/>
          <p:nvPr/>
        </p:nvSpPr>
        <p:spPr>
          <a:xfrm flipV="1">
            <a:off x="4993570" y="7126538"/>
            <a:ext cx="4071451" cy="1153558"/>
          </a:xfrm>
          <a:prstGeom prst="line">
            <a:avLst/>
          </a:prstGeom>
          <a:ln w="38100" cap="flat">
            <a:solidFill>
              <a:srgbClr val="000000"/>
            </a:solidFill>
            <a:prstDash val="sysDash"/>
            <a:headEnd type="none" w="sm" len="sm"/>
            <a:tailEnd type="none" w="sm" len="sm"/>
          </a:ln>
        </p:spPr>
      </p:sp>
      <p:sp>
        <p:nvSpPr>
          <p:cNvPr id="29" name="AutoShape 29"/>
          <p:cNvSpPr/>
          <p:nvPr/>
        </p:nvSpPr>
        <p:spPr>
          <a:xfrm flipV="1">
            <a:off x="10106600" y="2674788"/>
            <a:ext cx="2772616" cy="4451750"/>
          </a:xfrm>
          <a:prstGeom prst="line">
            <a:avLst/>
          </a:prstGeom>
          <a:ln w="38100" cap="flat">
            <a:solidFill>
              <a:srgbClr val="000000"/>
            </a:solidFill>
            <a:prstDash val="sysDash"/>
            <a:headEnd type="none" w="sm" len="sm"/>
            <a:tailEnd type="none" w="sm" len="sm"/>
          </a:ln>
        </p:spPr>
      </p:sp>
      <p:sp>
        <p:nvSpPr>
          <p:cNvPr id="30" name="AutoShape 30"/>
          <p:cNvSpPr/>
          <p:nvPr/>
        </p:nvSpPr>
        <p:spPr>
          <a:xfrm flipH="1" flipV="1">
            <a:off x="13920795" y="2674788"/>
            <a:ext cx="3101094" cy="3607787"/>
          </a:xfrm>
          <a:prstGeom prst="line">
            <a:avLst/>
          </a:prstGeom>
          <a:ln w="38100" cap="flat">
            <a:solidFill>
              <a:srgbClr val="000000"/>
            </a:solidFill>
            <a:prstDash val="sysDash"/>
            <a:headEnd type="none" w="sm" len="sm"/>
            <a:tailEnd type="none" w="sm" len="sm"/>
          </a:ln>
        </p:spPr>
      </p:sp>
      <p:sp>
        <p:nvSpPr>
          <p:cNvPr id="31" name="AutoShape 31"/>
          <p:cNvSpPr/>
          <p:nvPr/>
        </p:nvSpPr>
        <p:spPr>
          <a:xfrm flipV="1">
            <a:off x="10092419" y="6282575"/>
            <a:ext cx="6929469" cy="780475"/>
          </a:xfrm>
          <a:prstGeom prst="line">
            <a:avLst/>
          </a:prstGeom>
          <a:ln w="95250" cap="flat">
            <a:solidFill>
              <a:srgbClr val="8C52FF"/>
            </a:solidFill>
            <a:prstDash val="sysDash"/>
            <a:headEnd type="none" w="sm" len="sm"/>
            <a:tailEnd type="none" w="sm" len="sm"/>
          </a:ln>
        </p:spPr>
      </p:sp>
      <p:sp>
        <p:nvSpPr>
          <p:cNvPr id="32" name="AutoShape 32"/>
          <p:cNvSpPr/>
          <p:nvPr/>
        </p:nvSpPr>
        <p:spPr>
          <a:xfrm flipV="1">
            <a:off x="4993571" y="2693838"/>
            <a:ext cx="7852538" cy="5586258"/>
          </a:xfrm>
          <a:prstGeom prst="line">
            <a:avLst/>
          </a:prstGeom>
          <a:ln w="38100" cap="flat">
            <a:solidFill>
              <a:srgbClr val="000000"/>
            </a:solidFill>
            <a:prstDash val="sysDash"/>
            <a:headEnd type="none" w="sm" len="sm"/>
            <a:tailEnd type="none" w="sm" len="sm"/>
          </a:ln>
        </p:spPr>
      </p:sp>
      <p:sp>
        <p:nvSpPr>
          <p:cNvPr id="33" name="TextBox 33"/>
          <p:cNvSpPr txBox="1"/>
          <p:nvPr/>
        </p:nvSpPr>
        <p:spPr>
          <a:xfrm>
            <a:off x="3380050" y="526031"/>
            <a:ext cx="1602483" cy="900563"/>
          </a:xfrm>
          <a:prstGeom prst="rect">
            <a:avLst/>
          </a:prstGeom>
        </p:spPr>
        <p:txBody>
          <a:bodyPr lIns="0" tIns="0" rIns="0" bIns="0" rtlCol="0" anchor="t">
            <a:spAutoFit/>
          </a:bodyPr>
          <a:lstStyle/>
          <a:p>
            <a:pPr algn="ctr">
              <a:lnSpc>
                <a:spcPts val="7362"/>
              </a:lnSpc>
              <a:spcBef>
                <a:spcPct val="0"/>
              </a:spcBef>
            </a:pPr>
            <a:r>
              <a:rPr lang="en-US" sz="5258" dirty="0">
                <a:solidFill>
                  <a:srgbClr val="374F90"/>
                </a:solidFill>
                <a:latin typeface="Ara Hamah Alfidaa"/>
              </a:rPr>
              <a:t>SOURCE</a:t>
            </a:r>
          </a:p>
        </p:txBody>
      </p:sp>
      <p:sp>
        <p:nvSpPr>
          <p:cNvPr id="34" name="TextBox 34"/>
          <p:cNvSpPr txBox="1"/>
          <p:nvPr/>
        </p:nvSpPr>
        <p:spPr>
          <a:xfrm>
            <a:off x="15471342" y="6996952"/>
            <a:ext cx="2625233" cy="900563"/>
          </a:xfrm>
          <a:prstGeom prst="rect">
            <a:avLst/>
          </a:prstGeom>
        </p:spPr>
        <p:txBody>
          <a:bodyPr lIns="0" tIns="0" rIns="0" bIns="0" rtlCol="0" anchor="t">
            <a:spAutoFit/>
          </a:bodyPr>
          <a:lstStyle/>
          <a:p>
            <a:pPr algn="ctr">
              <a:lnSpc>
                <a:spcPts val="7362"/>
              </a:lnSpc>
              <a:spcBef>
                <a:spcPct val="0"/>
              </a:spcBef>
            </a:pPr>
            <a:r>
              <a:rPr lang="en-US" sz="5258">
                <a:solidFill>
                  <a:srgbClr val="374F90"/>
                </a:solidFill>
                <a:latin typeface="Ara Hamah Alfidaa"/>
              </a:rPr>
              <a:t>DESTINATION</a:t>
            </a:r>
          </a:p>
        </p:txBody>
      </p:sp>
      <p:sp>
        <p:nvSpPr>
          <p:cNvPr id="35" name="TextBox 35"/>
          <p:cNvSpPr txBox="1"/>
          <p:nvPr/>
        </p:nvSpPr>
        <p:spPr>
          <a:xfrm>
            <a:off x="3648436" y="470647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3</a:t>
            </a:r>
          </a:p>
        </p:txBody>
      </p:sp>
      <p:sp>
        <p:nvSpPr>
          <p:cNvPr id="36" name="TextBox 36"/>
          <p:cNvSpPr txBox="1"/>
          <p:nvPr/>
        </p:nvSpPr>
        <p:spPr>
          <a:xfrm>
            <a:off x="9247186" y="408053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2</a:t>
            </a:r>
          </a:p>
        </p:txBody>
      </p:sp>
      <p:sp>
        <p:nvSpPr>
          <p:cNvPr id="37" name="TextBox 37"/>
          <p:cNvSpPr txBox="1"/>
          <p:nvPr/>
        </p:nvSpPr>
        <p:spPr>
          <a:xfrm>
            <a:off x="8329284" y="1509999"/>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10</a:t>
            </a:r>
          </a:p>
        </p:txBody>
      </p:sp>
      <p:sp>
        <p:nvSpPr>
          <p:cNvPr id="38" name="TextBox 38"/>
          <p:cNvSpPr txBox="1"/>
          <p:nvPr/>
        </p:nvSpPr>
        <p:spPr>
          <a:xfrm>
            <a:off x="7246530" y="7502799"/>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3</a:t>
            </a:r>
          </a:p>
        </p:txBody>
      </p:sp>
      <p:sp>
        <p:nvSpPr>
          <p:cNvPr id="39" name="TextBox 39"/>
          <p:cNvSpPr txBox="1"/>
          <p:nvPr/>
        </p:nvSpPr>
        <p:spPr>
          <a:xfrm>
            <a:off x="13699284" y="662237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2</a:t>
            </a:r>
          </a:p>
        </p:txBody>
      </p:sp>
      <p:sp>
        <p:nvSpPr>
          <p:cNvPr id="40" name="TextBox 40"/>
          <p:cNvSpPr txBox="1"/>
          <p:nvPr/>
        </p:nvSpPr>
        <p:spPr>
          <a:xfrm>
            <a:off x="15471342" y="3683056"/>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7</a:t>
            </a:r>
          </a:p>
        </p:txBody>
      </p:sp>
      <p:sp>
        <p:nvSpPr>
          <p:cNvPr id="41" name="TextBox 41"/>
          <p:cNvSpPr txBox="1"/>
          <p:nvPr/>
        </p:nvSpPr>
        <p:spPr>
          <a:xfrm>
            <a:off x="11576767" y="449723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1</a:t>
            </a:r>
          </a:p>
        </p:txBody>
      </p:sp>
      <p:sp>
        <p:nvSpPr>
          <p:cNvPr id="42" name="TextBox 42"/>
          <p:cNvSpPr txBox="1"/>
          <p:nvPr/>
        </p:nvSpPr>
        <p:spPr>
          <a:xfrm>
            <a:off x="7246530" y="3787334"/>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8</a:t>
            </a:r>
          </a:p>
        </p:txBody>
      </p:sp>
      <p:sp>
        <p:nvSpPr>
          <p:cNvPr id="43" name="TextBox 43"/>
          <p:cNvSpPr txBox="1"/>
          <p:nvPr/>
        </p:nvSpPr>
        <p:spPr>
          <a:xfrm>
            <a:off x="11369970" y="8524223"/>
            <a:ext cx="5904490" cy="690851"/>
          </a:xfrm>
          <a:prstGeom prst="rect">
            <a:avLst/>
          </a:prstGeom>
        </p:spPr>
        <p:txBody>
          <a:bodyPr lIns="0" tIns="0" rIns="0" bIns="0" rtlCol="0" anchor="t">
            <a:spAutoFit/>
          </a:bodyPr>
          <a:lstStyle/>
          <a:p>
            <a:pPr algn="ctr">
              <a:lnSpc>
                <a:spcPts val="5580"/>
              </a:lnSpc>
              <a:spcBef>
                <a:spcPct val="0"/>
              </a:spcBef>
            </a:pPr>
            <a:r>
              <a:rPr lang="en-US" sz="3985">
                <a:solidFill>
                  <a:srgbClr val="374F90"/>
                </a:solidFill>
                <a:latin typeface="TT Chocolates Bold"/>
              </a:rPr>
              <a:t>Total Cost = 10</a:t>
            </a:r>
          </a:p>
        </p:txBody>
      </p:sp>
      <p:sp>
        <p:nvSpPr>
          <p:cNvPr id="44" name="TextBox 44"/>
          <p:cNvSpPr txBox="1"/>
          <p:nvPr/>
        </p:nvSpPr>
        <p:spPr>
          <a:xfrm>
            <a:off x="11369970" y="9234124"/>
            <a:ext cx="5904490" cy="690851"/>
          </a:xfrm>
          <a:prstGeom prst="rect">
            <a:avLst/>
          </a:prstGeom>
        </p:spPr>
        <p:txBody>
          <a:bodyPr lIns="0" tIns="0" rIns="0" bIns="0" rtlCol="0" anchor="t">
            <a:spAutoFit/>
          </a:bodyPr>
          <a:lstStyle/>
          <a:p>
            <a:pPr algn="ctr">
              <a:lnSpc>
                <a:spcPts val="5580"/>
              </a:lnSpc>
              <a:spcBef>
                <a:spcPct val="0"/>
              </a:spcBef>
            </a:pPr>
            <a:r>
              <a:rPr lang="en-US" sz="3985">
                <a:solidFill>
                  <a:srgbClr val="374F90"/>
                </a:solidFill>
                <a:latin typeface="TT Chocolates Bold"/>
              </a:rPr>
              <a:t>Path: A-&gt;D-&gt;E</a:t>
            </a:r>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42857" t="-3269" r="-6421" b="-15485"/>
            </a:stretch>
          </a:blipFill>
        </p:spPr>
      </p:sp>
      <p:grpSp>
        <p:nvGrpSpPr>
          <p:cNvPr id="3" name="Group 3"/>
          <p:cNvGrpSpPr/>
          <p:nvPr/>
        </p:nvGrpSpPr>
        <p:grpSpPr>
          <a:xfrm>
            <a:off x="-157959" y="0"/>
            <a:ext cx="18445959" cy="10287000"/>
            <a:chOff x="0" y="0"/>
            <a:chExt cx="24594612" cy="13716000"/>
          </a:xfrm>
        </p:grpSpPr>
        <p:pic>
          <p:nvPicPr>
            <p:cNvPr id="4" name="Picture 4"/>
            <p:cNvPicPr>
              <a:picLocks noChangeAspect="1"/>
            </p:cNvPicPr>
            <p:nvPr/>
          </p:nvPicPr>
          <p:blipFill>
            <a:blip r:embed="rId3"/>
            <a:srcRect l="15060" r="15060"/>
            <a:stretch>
              <a:fillRect/>
            </a:stretch>
          </p:blipFill>
          <p:spPr>
            <a:xfrm>
              <a:off x="0" y="0"/>
              <a:ext cx="24594612" cy="13716000"/>
            </a:xfrm>
            <a:prstGeom prst="rect">
              <a:avLst/>
            </a:prstGeom>
          </p:spPr>
        </p:pic>
      </p:grpSp>
      <p:grpSp>
        <p:nvGrpSpPr>
          <p:cNvPr id="5" name="Group 5"/>
          <p:cNvGrpSpPr/>
          <p:nvPr/>
        </p:nvGrpSpPr>
        <p:grpSpPr>
          <a:xfrm>
            <a:off x="2651814" y="2305625"/>
            <a:ext cx="800090" cy="1202563"/>
            <a:chOff x="0" y="0"/>
            <a:chExt cx="1066786" cy="1603418"/>
          </a:xfrm>
        </p:grpSpPr>
        <p:sp>
          <p:nvSpPr>
            <p:cNvPr id="6" name="Freeform 6"/>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A</a:t>
              </a:r>
            </a:p>
          </p:txBody>
        </p:sp>
      </p:grpSp>
      <p:grpSp>
        <p:nvGrpSpPr>
          <p:cNvPr id="8" name="Group 8"/>
          <p:cNvGrpSpPr/>
          <p:nvPr/>
        </p:nvGrpSpPr>
        <p:grpSpPr>
          <a:xfrm>
            <a:off x="13906348" y="1293032"/>
            <a:ext cx="800090" cy="1202563"/>
            <a:chOff x="0" y="0"/>
            <a:chExt cx="1066786" cy="1603418"/>
          </a:xfrm>
        </p:grpSpPr>
        <p:sp>
          <p:nvSpPr>
            <p:cNvPr id="9" name="Freeform 9"/>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TextBox 10"/>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C</a:t>
              </a:r>
            </a:p>
          </p:txBody>
        </p:sp>
      </p:grpSp>
      <p:grpSp>
        <p:nvGrpSpPr>
          <p:cNvPr id="11" name="Group 11"/>
          <p:cNvGrpSpPr/>
          <p:nvPr/>
        </p:nvGrpSpPr>
        <p:grpSpPr>
          <a:xfrm>
            <a:off x="17274460" y="4274879"/>
            <a:ext cx="800090" cy="1202563"/>
            <a:chOff x="0" y="0"/>
            <a:chExt cx="1066786" cy="1603418"/>
          </a:xfrm>
        </p:grpSpPr>
        <p:sp>
          <p:nvSpPr>
            <p:cNvPr id="12" name="Freeform 12"/>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3" name="TextBox 13"/>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E</a:t>
              </a:r>
            </a:p>
          </p:txBody>
        </p:sp>
      </p:grpSp>
      <p:grpSp>
        <p:nvGrpSpPr>
          <p:cNvPr id="14" name="Group 14"/>
          <p:cNvGrpSpPr/>
          <p:nvPr/>
        </p:nvGrpSpPr>
        <p:grpSpPr>
          <a:xfrm>
            <a:off x="10106600" y="7499621"/>
            <a:ext cx="800090" cy="1202563"/>
            <a:chOff x="0" y="0"/>
            <a:chExt cx="1066786" cy="1603418"/>
          </a:xfrm>
        </p:grpSpPr>
        <p:sp>
          <p:nvSpPr>
            <p:cNvPr id="15" name="Freeform 15"/>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6" name="TextBox 16"/>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D</a:t>
              </a:r>
            </a:p>
          </p:txBody>
        </p:sp>
      </p:grpSp>
      <p:grpSp>
        <p:nvGrpSpPr>
          <p:cNvPr id="17" name="Group 17"/>
          <p:cNvGrpSpPr/>
          <p:nvPr/>
        </p:nvGrpSpPr>
        <p:grpSpPr>
          <a:xfrm>
            <a:off x="4993570" y="8657018"/>
            <a:ext cx="800090" cy="1202563"/>
            <a:chOff x="0" y="0"/>
            <a:chExt cx="1066786" cy="1603418"/>
          </a:xfrm>
        </p:grpSpPr>
        <p:sp>
          <p:nvSpPr>
            <p:cNvPr id="18" name="Freeform 18"/>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9" name="TextBox 19"/>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B</a:t>
              </a:r>
            </a:p>
          </p:txBody>
        </p:sp>
      </p:grpSp>
      <p:sp>
        <p:nvSpPr>
          <p:cNvPr id="20" name="Freeform 20"/>
          <p:cNvSpPr/>
          <p:nvPr/>
        </p:nvSpPr>
        <p:spPr>
          <a:xfrm>
            <a:off x="3701088" y="1525150"/>
            <a:ext cx="1041579" cy="1560950"/>
          </a:xfrm>
          <a:custGeom>
            <a:avLst/>
            <a:gdLst/>
            <a:ahLst/>
            <a:cxnLst/>
            <a:rect l="l" t="t" r="r" b="b"/>
            <a:pathLst>
              <a:path w="1041579" h="1560950">
                <a:moveTo>
                  <a:pt x="0" y="0"/>
                </a:moveTo>
                <a:lnTo>
                  <a:pt x="1041579" y="0"/>
                </a:lnTo>
                <a:lnTo>
                  <a:pt x="1041579"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1" name="Freeform 21"/>
          <p:cNvSpPr/>
          <p:nvPr/>
        </p:nvSpPr>
        <p:spPr>
          <a:xfrm>
            <a:off x="9065020" y="6346063"/>
            <a:ext cx="1041579" cy="1560950"/>
          </a:xfrm>
          <a:custGeom>
            <a:avLst/>
            <a:gdLst/>
            <a:ahLst/>
            <a:cxnLst/>
            <a:rect l="l" t="t" r="r" b="b"/>
            <a:pathLst>
              <a:path w="1041579" h="1560950">
                <a:moveTo>
                  <a:pt x="0" y="0"/>
                </a:moveTo>
                <a:lnTo>
                  <a:pt x="1041580" y="0"/>
                </a:lnTo>
                <a:lnTo>
                  <a:pt x="1041580"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2" name="Freeform 22"/>
          <p:cNvSpPr/>
          <p:nvPr/>
        </p:nvSpPr>
        <p:spPr>
          <a:xfrm>
            <a:off x="17021888" y="5502100"/>
            <a:ext cx="1041579" cy="1560950"/>
          </a:xfrm>
          <a:custGeom>
            <a:avLst/>
            <a:gdLst/>
            <a:ahLst/>
            <a:cxnLst/>
            <a:rect l="l" t="t" r="r" b="b"/>
            <a:pathLst>
              <a:path w="1041579" h="1560950">
                <a:moveTo>
                  <a:pt x="0" y="0"/>
                </a:moveTo>
                <a:lnTo>
                  <a:pt x="1041580" y="0"/>
                </a:lnTo>
                <a:lnTo>
                  <a:pt x="1041580"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3" name="Freeform 23"/>
          <p:cNvSpPr/>
          <p:nvPr/>
        </p:nvSpPr>
        <p:spPr>
          <a:xfrm>
            <a:off x="12879216" y="1894313"/>
            <a:ext cx="1041579" cy="1560950"/>
          </a:xfrm>
          <a:custGeom>
            <a:avLst/>
            <a:gdLst/>
            <a:ahLst/>
            <a:cxnLst/>
            <a:rect l="l" t="t" r="r" b="b"/>
            <a:pathLst>
              <a:path w="1041579" h="1560950">
                <a:moveTo>
                  <a:pt x="0" y="0"/>
                </a:moveTo>
                <a:lnTo>
                  <a:pt x="1041579" y="0"/>
                </a:lnTo>
                <a:lnTo>
                  <a:pt x="1041579"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4" name="Freeform 24"/>
          <p:cNvSpPr/>
          <p:nvPr/>
        </p:nvSpPr>
        <p:spPr>
          <a:xfrm>
            <a:off x="3951991" y="7499621"/>
            <a:ext cx="1041579" cy="1560950"/>
          </a:xfrm>
          <a:custGeom>
            <a:avLst/>
            <a:gdLst/>
            <a:ahLst/>
            <a:cxnLst/>
            <a:rect l="l" t="t" r="r" b="b"/>
            <a:pathLst>
              <a:path w="1041579" h="1560950">
                <a:moveTo>
                  <a:pt x="0" y="0"/>
                </a:moveTo>
                <a:lnTo>
                  <a:pt x="1041579" y="0"/>
                </a:lnTo>
                <a:lnTo>
                  <a:pt x="1041579"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5" name="AutoShape 25"/>
          <p:cNvSpPr/>
          <p:nvPr/>
        </p:nvSpPr>
        <p:spPr>
          <a:xfrm>
            <a:off x="4742667" y="2305625"/>
            <a:ext cx="8136548" cy="369163"/>
          </a:xfrm>
          <a:prstGeom prst="line">
            <a:avLst/>
          </a:prstGeom>
          <a:ln w="95250" cap="flat">
            <a:solidFill>
              <a:srgbClr val="8C52FF"/>
            </a:solidFill>
            <a:prstDash val="sysDash"/>
            <a:headEnd type="none" w="sm" len="sm"/>
            <a:tailEnd type="none" w="sm" len="sm"/>
          </a:ln>
        </p:spPr>
      </p:sp>
      <p:sp>
        <p:nvSpPr>
          <p:cNvPr id="26" name="AutoShape 26"/>
          <p:cNvSpPr/>
          <p:nvPr/>
        </p:nvSpPr>
        <p:spPr>
          <a:xfrm>
            <a:off x="4221878" y="3086100"/>
            <a:ext cx="250902" cy="4641720"/>
          </a:xfrm>
          <a:prstGeom prst="line">
            <a:avLst/>
          </a:prstGeom>
          <a:ln w="38100" cap="flat">
            <a:solidFill>
              <a:srgbClr val="010101"/>
            </a:solidFill>
            <a:prstDash val="sysDash"/>
            <a:headEnd type="none" w="sm" len="sm"/>
            <a:tailEnd type="none" w="sm" len="sm"/>
          </a:ln>
        </p:spPr>
      </p:sp>
      <p:sp>
        <p:nvSpPr>
          <p:cNvPr id="27" name="AutoShape 27"/>
          <p:cNvSpPr/>
          <p:nvPr/>
        </p:nvSpPr>
        <p:spPr>
          <a:xfrm>
            <a:off x="4742667" y="2305625"/>
            <a:ext cx="4843143" cy="4040438"/>
          </a:xfrm>
          <a:prstGeom prst="line">
            <a:avLst/>
          </a:prstGeom>
          <a:ln w="38100" cap="flat">
            <a:solidFill>
              <a:srgbClr val="000000"/>
            </a:solidFill>
            <a:prstDash val="sysDash"/>
            <a:headEnd type="none" w="sm" len="sm"/>
            <a:tailEnd type="none" w="sm" len="sm"/>
          </a:ln>
        </p:spPr>
      </p:sp>
      <p:sp>
        <p:nvSpPr>
          <p:cNvPr id="28" name="AutoShape 28"/>
          <p:cNvSpPr/>
          <p:nvPr/>
        </p:nvSpPr>
        <p:spPr>
          <a:xfrm flipV="1">
            <a:off x="4993570" y="7126538"/>
            <a:ext cx="4071451" cy="1153558"/>
          </a:xfrm>
          <a:prstGeom prst="line">
            <a:avLst/>
          </a:prstGeom>
          <a:ln w="38100" cap="flat">
            <a:solidFill>
              <a:srgbClr val="010101"/>
            </a:solidFill>
            <a:prstDash val="sysDash"/>
            <a:headEnd type="none" w="sm" len="sm"/>
            <a:tailEnd type="none" w="sm" len="sm"/>
          </a:ln>
        </p:spPr>
      </p:sp>
      <p:sp>
        <p:nvSpPr>
          <p:cNvPr id="29" name="AutoShape 29"/>
          <p:cNvSpPr/>
          <p:nvPr/>
        </p:nvSpPr>
        <p:spPr>
          <a:xfrm flipV="1">
            <a:off x="10106600" y="2674788"/>
            <a:ext cx="2772616" cy="4451750"/>
          </a:xfrm>
          <a:prstGeom prst="line">
            <a:avLst/>
          </a:prstGeom>
          <a:ln w="95250" cap="flat">
            <a:solidFill>
              <a:srgbClr val="8C52FF"/>
            </a:solidFill>
            <a:prstDash val="sysDash"/>
            <a:headEnd type="none" w="sm" len="sm"/>
            <a:tailEnd type="none" w="sm" len="sm"/>
          </a:ln>
        </p:spPr>
      </p:sp>
      <p:sp>
        <p:nvSpPr>
          <p:cNvPr id="30" name="AutoShape 30"/>
          <p:cNvSpPr/>
          <p:nvPr/>
        </p:nvSpPr>
        <p:spPr>
          <a:xfrm flipH="1" flipV="1">
            <a:off x="13920795" y="2674788"/>
            <a:ext cx="3101094" cy="3607787"/>
          </a:xfrm>
          <a:prstGeom prst="line">
            <a:avLst/>
          </a:prstGeom>
          <a:ln w="38100" cap="flat">
            <a:solidFill>
              <a:srgbClr val="000000"/>
            </a:solidFill>
            <a:prstDash val="sysDash"/>
            <a:headEnd type="none" w="sm" len="sm"/>
            <a:tailEnd type="none" w="sm" len="sm"/>
          </a:ln>
        </p:spPr>
      </p:sp>
      <p:sp>
        <p:nvSpPr>
          <p:cNvPr id="31" name="AutoShape 31"/>
          <p:cNvSpPr/>
          <p:nvPr/>
        </p:nvSpPr>
        <p:spPr>
          <a:xfrm flipV="1">
            <a:off x="10092419" y="6282575"/>
            <a:ext cx="6929469" cy="780475"/>
          </a:xfrm>
          <a:prstGeom prst="line">
            <a:avLst/>
          </a:prstGeom>
          <a:ln w="95250" cap="flat">
            <a:solidFill>
              <a:srgbClr val="8C52FF"/>
            </a:solidFill>
            <a:prstDash val="sysDash"/>
            <a:headEnd type="none" w="sm" len="sm"/>
            <a:tailEnd type="none" w="sm" len="sm"/>
          </a:ln>
        </p:spPr>
      </p:sp>
      <p:sp>
        <p:nvSpPr>
          <p:cNvPr id="32" name="AutoShape 32"/>
          <p:cNvSpPr/>
          <p:nvPr/>
        </p:nvSpPr>
        <p:spPr>
          <a:xfrm flipV="1">
            <a:off x="4993571" y="2716936"/>
            <a:ext cx="7852538" cy="5563159"/>
          </a:xfrm>
          <a:prstGeom prst="line">
            <a:avLst/>
          </a:prstGeom>
          <a:ln w="38100" cap="flat">
            <a:solidFill>
              <a:srgbClr val="000000"/>
            </a:solidFill>
            <a:prstDash val="sysDash"/>
            <a:headEnd type="none" w="sm" len="sm"/>
            <a:tailEnd type="none" w="sm" len="sm"/>
          </a:ln>
        </p:spPr>
      </p:sp>
      <p:sp>
        <p:nvSpPr>
          <p:cNvPr id="33" name="TextBox 33"/>
          <p:cNvSpPr txBox="1"/>
          <p:nvPr/>
        </p:nvSpPr>
        <p:spPr>
          <a:xfrm>
            <a:off x="3380050" y="526031"/>
            <a:ext cx="1602483" cy="900563"/>
          </a:xfrm>
          <a:prstGeom prst="rect">
            <a:avLst/>
          </a:prstGeom>
        </p:spPr>
        <p:txBody>
          <a:bodyPr lIns="0" tIns="0" rIns="0" bIns="0" rtlCol="0" anchor="t">
            <a:spAutoFit/>
          </a:bodyPr>
          <a:lstStyle/>
          <a:p>
            <a:pPr algn="ctr">
              <a:lnSpc>
                <a:spcPts val="7362"/>
              </a:lnSpc>
              <a:spcBef>
                <a:spcPct val="0"/>
              </a:spcBef>
            </a:pPr>
            <a:r>
              <a:rPr lang="en-US" sz="5258">
                <a:solidFill>
                  <a:srgbClr val="374F90"/>
                </a:solidFill>
                <a:latin typeface="Ara Hamah Alfidaa"/>
              </a:rPr>
              <a:t>SOURCE</a:t>
            </a:r>
          </a:p>
        </p:txBody>
      </p:sp>
      <p:sp>
        <p:nvSpPr>
          <p:cNvPr id="34" name="TextBox 34"/>
          <p:cNvSpPr txBox="1"/>
          <p:nvPr/>
        </p:nvSpPr>
        <p:spPr>
          <a:xfrm>
            <a:off x="15471342" y="6996952"/>
            <a:ext cx="2625233" cy="900563"/>
          </a:xfrm>
          <a:prstGeom prst="rect">
            <a:avLst/>
          </a:prstGeom>
        </p:spPr>
        <p:txBody>
          <a:bodyPr lIns="0" tIns="0" rIns="0" bIns="0" rtlCol="0" anchor="t">
            <a:spAutoFit/>
          </a:bodyPr>
          <a:lstStyle/>
          <a:p>
            <a:pPr algn="ctr">
              <a:lnSpc>
                <a:spcPts val="7362"/>
              </a:lnSpc>
              <a:spcBef>
                <a:spcPct val="0"/>
              </a:spcBef>
            </a:pPr>
            <a:r>
              <a:rPr lang="en-US" sz="5258">
                <a:solidFill>
                  <a:srgbClr val="374F90"/>
                </a:solidFill>
                <a:latin typeface="Ara Hamah Alfidaa"/>
              </a:rPr>
              <a:t>DESTINATION</a:t>
            </a:r>
          </a:p>
        </p:txBody>
      </p:sp>
      <p:sp>
        <p:nvSpPr>
          <p:cNvPr id="35" name="TextBox 35"/>
          <p:cNvSpPr txBox="1"/>
          <p:nvPr/>
        </p:nvSpPr>
        <p:spPr>
          <a:xfrm>
            <a:off x="3648436" y="470647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3</a:t>
            </a:r>
          </a:p>
        </p:txBody>
      </p:sp>
      <p:sp>
        <p:nvSpPr>
          <p:cNvPr id="36" name="TextBox 36"/>
          <p:cNvSpPr txBox="1"/>
          <p:nvPr/>
        </p:nvSpPr>
        <p:spPr>
          <a:xfrm>
            <a:off x="9247186" y="408053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2</a:t>
            </a:r>
          </a:p>
        </p:txBody>
      </p:sp>
      <p:sp>
        <p:nvSpPr>
          <p:cNvPr id="37" name="TextBox 37"/>
          <p:cNvSpPr txBox="1"/>
          <p:nvPr/>
        </p:nvSpPr>
        <p:spPr>
          <a:xfrm>
            <a:off x="8329284" y="1509999"/>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10</a:t>
            </a:r>
          </a:p>
        </p:txBody>
      </p:sp>
      <p:sp>
        <p:nvSpPr>
          <p:cNvPr id="38" name="TextBox 38"/>
          <p:cNvSpPr txBox="1"/>
          <p:nvPr/>
        </p:nvSpPr>
        <p:spPr>
          <a:xfrm>
            <a:off x="7246530" y="7502799"/>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3</a:t>
            </a:r>
          </a:p>
        </p:txBody>
      </p:sp>
      <p:sp>
        <p:nvSpPr>
          <p:cNvPr id="39" name="TextBox 39"/>
          <p:cNvSpPr txBox="1"/>
          <p:nvPr/>
        </p:nvSpPr>
        <p:spPr>
          <a:xfrm>
            <a:off x="13699284" y="662237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2</a:t>
            </a:r>
          </a:p>
        </p:txBody>
      </p:sp>
      <p:sp>
        <p:nvSpPr>
          <p:cNvPr id="40" name="TextBox 40"/>
          <p:cNvSpPr txBox="1"/>
          <p:nvPr/>
        </p:nvSpPr>
        <p:spPr>
          <a:xfrm>
            <a:off x="15471342" y="3683056"/>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7</a:t>
            </a:r>
          </a:p>
        </p:txBody>
      </p:sp>
      <p:sp>
        <p:nvSpPr>
          <p:cNvPr id="41" name="TextBox 41"/>
          <p:cNvSpPr txBox="1"/>
          <p:nvPr/>
        </p:nvSpPr>
        <p:spPr>
          <a:xfrm>
            <a:off x="11576767" y="449723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1</a:t>
            </a:r>
          </a:p>
        </p:txBody>
      </p:sp>
      <p:sp>
        <p:nvSpPr>
          <p:cNvPr id="42" name="TextBox 42"/>
          <p:cNvSpPr txBox="1"/>
          <p:nvPr/>
        </p:nvSpPr>
        <p:spPr>
          <a:xfrm>
            <a:off x="7246530" y="3787334"/>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8</a:t>
            </a:r>
          </a:p>
        </p:txBody>
      </p:sp>
      <p:sp>
        <p:nvSpPr>
          <p:cNvPr id="43" name="TextBox 43"/>
          <p:cNvSpPr txBox="1"/>
          <p:nvPr/>
        </p:nvSpPr>
        <p:spPr>
          <a:xfrm>
            <a:off x="11369970" y="8524223"/>
            <a:ext cx="5904490" cy="690851"/>
          </a:xfrm>
          <a:prstGeom prst="rect">
            <a:avLst/>
          </a:prstGeom>
        </p:spPr>
        <p:txBody>
          <a:bodyPr lIns="0" tIns="0" rIns="0" bIns="0" rtlCol="0" anchor="t">
            <a:spAutoFit/>
          </a:bodyPr>
          <a:lstStyle/>
          <a:p>
            <a:pPr algn="ctr">
              <a:lnSpc>
                <a:spcPts val="5580"/>
              </a:lnSpc>
              <a:spcBef>
                <a:spcPct val="0"/>
              </a:spcBef>
            </a:pPr>
            <a:r>
              <a:rPr lang="en-US" sz="3985">
                <a:solidFill>
                  <a:srgbClr val="374F90"/>
                </a:solidFill>
                <a:latin typeface="TT Chocolates Bold"/>
              </a:rPr>
              <a:t>Total Cost = 13</a:t>
            </a:r>
          </a:p>
        </p:txBody>
      </p:sp>
      <p:sp>
        <p:nvSpPr>
          <p:cNvPr id="44" name="TextBox 44"/>
          <p:cNvSpPr txBox="1"/>
          <p:nvPr/>
        </p:nvSpPr>
        <p:spPr>
          <a:xfrm>
            <a:off x="11369970" y="9234124"/>
            <a:ext cx="5904490" cy="690851"/>
          </a:xfrm>
          <a:prstGeom prst="rect">
            <a:avLst/>
          </a:prstGeom>
        </p:spPr>
        <p:txBody>
          <a:bodyPr lIns="0" tIns="0" rIns="0" bIns="0" rtlCol="0" anchor="t">
            <a:spAutoFit/>
          </a:bodyPr>
          <a:lstStyle/>
          <a:p>
            <a:pPr algn="ctr">
              <a:lnSpc>
                <a:spcPts val="5580"/>
              </a:lnSpc>
              <a:spcBef>
                <a:spcPct val="0"/>
              </a:spcBef>
            </a:pPr>
            <a:r>
              <a:rPr lang="en-US" sz="3985">
                <a:solidFill>
                  <a:srgbClr val="374F90"/>
                </a:solidFill>
                <a:latin typeface="TT Chocolates Bold"/>
              </a:rPr>
              <a:t>Path: A-&gt;C-&gt;D-&gt;E</a:t>
            </a:r>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42857" t="-3269" r="-6421" b="-15485"/>
            </a:stretch>
          </a:blipFill>
        </p:spPr>
      </p:sp>
      <p:grpSp>
        <p:nvGrpSpPr>
          <p:cNvPr id="3" name="Group 3"/>
          <p:cNvGrpSpPr/>
          <p:nvPr/>
        </p:nvGrpSpPr>
        <p:grpSpPr>
          <a:xfrm>
            <a:off x="-157959" y="0"/>
            <a:ext cx="18445959" cy="10287000"/>
            <a:chOff x="0" y="0"/>
            <a:chExt cx="24594612" cy="13716000"/>
          </a:xfrm>
        </p:grpSpPr>
        <p:pic>
          <p:nvPicPr>
            <p:cNvPr id="4" name="Picture 4"/>
            <p:cNvPicPr>
              <a:picLocks noChangeAspect="1"/>
            </p:cNvPicPr>
            <p:nvPr/>
          </p:nvPicPr>
          <p:blipFill>
            <a:blip r:embed="rId3"/>
            <a:srcRect l="15060" r="15060"/>
            <a:stretch>
              <a:fillRect/>
            </a:stretch>
          </p:blipFill>
          <p:spPr>
            <a:xfrm>
              <a:off x="0" y="0"/>
              <a:ext cx="24594612" cy="13716000"/>
            </a:xfrm>
            <a:prstGeom prst="rect">
              <a:avLst/>
            </a:prstGeom>
          </p:spPr>
        </p:pic>
      </p:grpSp>
      <p:grpSp>
        <p:nvGrpSpPr>
          <p:cNvPr id="5" name="Group 5"/>
          <p:cNvGrpSpPr/>
          <p:nvPr/>
        </p:nvGrpSpPr>
        <p:grpSpPr>
          <a:xfrm>
            <a:off x="2651814" y="2305625"/>
            <a:ext cx="800090" cy="1202563"/>
            <a:chOff x="0" y="0"/>
            <a:chExt cx="1066786" cy="1603418"/>
          </a:xfrm>
        </p:grpSpPr>
        <p:sp>
          <p:nvSpPr>
            <p:cNvPr id="6" name="Freeform 6"/>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A</a:t>
              </a:r>
            </a:p>
          </p:txBody>
        </p:sp>
      </p:grpSp>
      <p:grpSp>
        <p:nvGrpSpPr>
          <p:cNvPr id="8" name="Group 8"/>
          <p:cNvGrpSpPr/>
          <p:nvPr/>
        </p:nvGrpSpPr>
        <p:grpSpPr>
          <a:xfrm>
            <a:off x="13906348" y="1293032"/>
            <a:ext cx="800090" cy="1202563"/>
            <a:chOff x="0" y="0"/>
            <a:chExt cx="1066786" cy="1603418"/>
          </a:xfrm>
        </p:grpSpPr>
        <p:sp>
          <p:nvSpPr>
            <p:cNvPr id="9" name="Freeform 9"/>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TextBox 10"/>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C</a:t>
              </a:r>
            </a:p>
          </p:txBody>
        </p:sp>
      </p:grpSp>
      <p:grpSp>
        <p:nvGrpSpPr>
          <p:cNvPr id="11" name="Group 11"/>
          <p:cNvGrpSpPr/>
          <p:nvPr/>
        </p:nvGrpSpPr>
        <p:grpSpPr>
          <a:xfrm>
            <a:off x="17274460" y="4274879"/>
            <a:ext cx="800090" cy="1202563"/>
            <a:chOff x="0" y="0"/>
            <a:chExt cx="1066786" cy="1603418"/>
          </a:xfrm>
        </p:grpSpPr>
        <p:sp>
          <p:nvSpPr>
            <p:cNvPr id="12" name="Freeform 12"/>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3" name="TextBox 13"/>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E</a:t>
              </a:r>
            </a:p>
          </p:txBody>
        </p:sp>
      </p:grpSp>
      <p:grpSp>
        <p:nvGrpSpPr>
          <p:cNvPr id="14" name="Group 14"/>
          <p:cNvGrpSpPr/>
          <p:nvPr/>
        </p:nvGrpSpPr>
        <p:grpSpPr>
          <a:xfrm>
            <a:off x="10106600" y="7499621"/>
            <a:ext cx="800090" cy="1202563"/>
            <a:chOff x="0" y="0"/>
            <a:chExt cx="1066786" cy="1603418"/>
          </a:xfrm>
        </p:grpSpPr>
        <p:sp>
          <p:nvSpPr>
            <p:cNvPr id="15" name="Freeform 15"/>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6" name="TextBox 16"/>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D</a:t>
              </a:r>
            </a:p>
          </p:txBody>
        </p:sp>
      </p:grpSp>
      <p:grpSp>
        <p:nvGrpSpPr>
          <p:cNvPr id="17" name="Group 17"/>
          <p:cNvGrpSpPr/>
          <p:nvPr/>
        </p:nvGrpSpPr>
        <p:grpSpPr>
          <a:xfrm>
            <a:off x="4993570" y="8657018"/>
            <a:ext cx="800090" cy="1202563"/>
            <a:chOff x="0" y="0"/>
            <a:chExt cx="1066786" cy="1603418"/>
          </a:xfrm>
        </p:grpSpPr>
        <p:sp>
          <p:nvSpPr>
            <p:cNvPr id="18" name="Freeform 18"/>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9" name="TextBox 19"/>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B</a:t>
              </a:r>
            </a:p>
          </p:txBody>
        </p:sp>
      </p:grpSp>
      <p:sp>
        <p:nvSpPr>
          <p:cNvPr id="20" name="Freeform 20"/>
          <p:cNvSpPr/>
          <p:nvPr/>
        </p:nvSpPr>
        <p:spPr>
          <a:xfrm>
            <a:off x="3701088" y="1525150"/>
            <a:ext cx="1041579" cy="1560950"/>
          </a:xfrm>
          <a:custGeom>
            <a:avLst/>
            <a:gdLst/>
            <a:ahLst/>
            <a:cxnLst/>
            <a:rect l="l" t="t" r="r" b="b"/>
            <a:pathLst>
              <a:path w="1041579" h="1560950">
                <a:moveTo>
                  <a:pt x="0" y="0"/>
                </a:moveTo>
                <a:lnTo>
                  <a:pt x="1041579" y="0"/>
                </a:lnTo>
                <a:lnTo>
                  <a:pt x="1041579"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1" name="Freeform 21"/>
          <p:cNvSpPr/>
          <p:nvPr/>
        </p:nvSpPr>
        <p:spPr>
          <a:xfrm>
            <a:off x="9065020" y="6346063"/>
            <a:ext cx="1041579" cy="1560950"/>
          </a:xfrm>
          <a:custGeom>
            <a:avLst/>
            <a:gdLst/>
            <a:ahLst/>
            <a:cxnLst/>
            <a:rect l="l" t="t" r="r" b="b"/>
            <a:pathLst>
              <a:path w="1041579" h="1560950">
                <a:moveTo>
                  <a:pt x="0" y="0"/>
                </a:moveTo>
                <a:lnTo>
                  <a:pt x="1041580" y="0"/>
                </a:lnTo>
                <a:lnTo>
                  <a:pt x="1041580"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2" name="Freeform 22"/>
          <p:cNvSpPr/>
          <p:nvPr/>
        </p:nvSpPr>
        <p:spPr>
          <a:xfrm>
            <a:off x="17021888" y="5502100"/>
            <a:ext cx="1041579" cy="1560950"/>
          </a:xfrm>
          <a:custGeom>
            <a:avLst/>
            <a:gdLst/>
            <a:ahLst/>
            <a:cxnLst/>
            <a:rect l="l" t="t" r="r" b="b"/>
            <a:pathLst>
              <a:path w="1041579" h="1560950">
                <a:moveTo>
                  <a:pt x="0" y="0"/>
                </a:moveTo>
                <a:lnTo>
                  <a:pt x="1041580" y="0"/>
                </a:lnTo>
                <a:lnTo>
                  <a:pt x="1041580"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3" name="Freeform 23"/>
          <p:cNvSpPr/>
          <p:nvPr/>
        </p:nvSpPr>
        <p:spPr>
          <a:xfrm>
            <a:off x="12879216" y="1894313"/>
            <a:ext cx="1041579" cy="1560950"/>
          </a:xfrm>
          <a:custGeom>
            <a:avLst/>
            <a:gdLst/>
            <a:ahLst/>
            <a:cxnLst/>
            <a:rect l="l" t="t" r="r" b="b"/>
            <a:pathLst>
              <a:path w="1041579" h="1560950">
                <a:moveTo>
                  <a:pt x="0" y="0"/>
                </a:moveTo>
                <a:lnTo>
                  <a:pt x="1041579" y="0"/>
                </a:lnTo>
                <a:lnTo>
                  <a:pt x="1041579"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4" name="Freeform 24"/>
          <p:cNvSpPr/>
          <p:nvPr/>
        </p:nvSpPr>
        <p:spPr>
          <a:xfrm>
            <a:off x="3951991" y="7499621"/>
            <a:ext cx="1041579" cy="1560950"/>
          </a:xfrm>
          <a:custGeom>
            <a:avLst/>
            <a:gdLst/>
            <a:ahLst/>
            <a:cxnLst/>
            <a:rect l="l" t="t" r="r" b="b"/>
            <a:pathLst>
              <a:path w="1041579" h="1560950">
                <a:moveTo>
                  <a:pt x="0" y="0"/>
                </a:moveTo>
                <a:lnTo>
                  <a:pt x="1041579" y="0"/>
                </a:lnTo>
                <a:lnTo>
                  <a:pt x="1041579"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5" name="AutoShape 25"/>
          <p:cNvSpPr/>
          <p:nvPr/>
        </p:nvSpPr>
        <p:spPr>
          <a:xfrm>
            <a:off x="4742667" y="2305625"/>
            <a:ext cx="8136548" cy="369163"/>
          </a:xfrm>
          <a:prstGeom prst="line">
            <a:avLst/>
          </a:prstGeom>
          <a:ln w="95250" cap="flat">
            <a:solidFill>
              <a:srgbClr val="8C52FF"/>
            </a:solidFill>
            <a:prstDash val="sysDash"/>
            <a:headEnd type="none" w="sm" len="sm"/>
            <a:tailEnd type="none" w="sm" len="sm"/>
          </a:ln>
        </p:spPr>
      </p:sp>
      <p:sp>
        <p:nvSpPr>
          <p:cNvPr id="26" name="AutoShape 26"/>
          <p:cNvSpPr/>
          <p:nvPr/>
        </p:nvSpPr>
        <p:spPr>
          <a:xfrm>
            <a:off x="4221878" y="3086100"/>
            <a:ext cx="250902" cy="4641720"/>
          </a:xfrm>
          <a:prstGeom prst="line">
            <a:avLst/>
          </a:prstGeom>
          <a:ln w="38100" cap="flat">
            <a:solidFill>
              <a:srgbClr val="010101"/>
            </a:solidFill>
            <a:prstDash val="sysDash"/>
            <a:headEnd type="none" w="sm" len="sm"/>
            <a:tailEnd type="none" w="sm" len="sm"/>
          </a:ln>
        </p:spPr>
      </p:sp>
      <p:sp>
        <p:nvSpPr>
          <p:cNvPr id="27" name="AutoShape 27"/>
          <p:cNvSpPr/>
          <p:nvPr/>
        </p:nvSpPr>
        <p:spPr>
          <a:xfrm>
            <a:off x="4742667" y="2305625"/>
            <a:ext cx="4843143" cy="4040438"/>
          </a:xfrm>
          <a:prstGeom prst="line">
            <a:avLst/>
          </a:prstGeom>
          <a:ln w="38100" cap="flat">
            <a:solidFill>
              <a:srgbClr val="000000"/>
            </a:solidFill>
            <a:prstDash val="sysDash"/>
            <a:headEnd type="none" w="sm" len="sm"/>
            <a:tailEnd type="none" w="sm" len="sm"/>
          </a:ln>
        </p:spPr>
      </p:sp>
      <p:sp>
        <p:nvSpPr>
          <p:cNvPr id="28" name="AutoShape 28"/>
          <p:cNvSpPr/>
          <p:nvPr/>
        </p:nvSpPr>
        <p:spPr>
          <a:xfrm flipV="1">
            <a:off x="4993570" y="7126538"/>
            <a:ext cx="4071451" cy="1153558"/>
          </a:xfrm>
          <a:prstGeom prst="line">
            <a:avLst/>
          </a:prstGeom>
          <a:ln w="38100" cap="flat">
            <a:solidFill>
              <a:srgbClr val="010101"/>
            </a:solidFill>
            <a:prstDash val="sysDash"/>
            <a:headEnd type="none" w="sm" len="sm"/>
            <a:tailEnd type="none" w="sm" len="sm"/>
          </a:ln>
        </p:spPr>
      </p:sp>
      <p:sp>
        <p:nvSpPr>
          <p:cNvPr id="29" name="AutoShape 29"/>
          <p:cNvSpPr/>
          <p:nvPr/>
        </p:nvSpPr>
        <p:spPr>
          <a:xfrm flipV="1">
            <a:off x="10106600" y="2674788"/>
            <a:ext cx="2772616" cy="4451750"/>
          </a:xfrm>
          <a:prstGeom prst="line">
            <a:avLst/>
          </a:prstGeom>
          <a:ln w="38100" cap="flat">
            <a:solidFill>
              <a:srgbClr val="010101"/>
            </a:solidFill>
            <a:prstDash val="sysDash"/>
            <a:headEnd type="none" w="sm" len="sm"/>
            <a:tailEnd type="none" w="sm" len="sm"/>
          </a:ln>
        </p:spPr>
      </p:sp>
      <p:sp>
        <p:nvSpPr>
          <p:cNvPr id="30" name="AutoShape 30"/>
          <p:cNvSpPr/>
          <p:nvPr/>
        </p:nvSpPr>
        <p:spPr>
          <a:xfrm flipH="1" flipV="1">
            <a:off x="13920795" y="2674788"/>
            <a:ext cx="3101094" cy="3607787"/>
          </a:xfrm>
          <a:prstGeom prst="line">
            <a:avLst/>
          </a:prstGeom>
          <a:ln w="95250" cap="flat">
            <a:solidFill>
              <a:srgbClr val="8C52FF"/>
            </a:solidFill>
            <a:prstDash val="sysDash"/>
            <a:headEnd type="none" w="sm" len="sm"/>
            <a:tailEnd type="none" w="sm" len="sm"/>
          </a:ln>
        </p:spPr>
      </p:sp>
      <p:sp>
        <p:nvSpPr>
          <p:cNvPr id="31" name="AutoShape 31"/>
          <p:cNvSpPr/>
          <p:nvPr/>
        </p:nvSpPr>
        <p:spPr>
          <a:xfrm flipV="1">
            <a:off x="10092419" y="6282575"/>
            <a:ext cx="6929469" cy="780475"/>
          </a:xfrm>
          <a:prstGeom prst="line">
            <a:avLst/>
          </a:prstGeom>
          <a:ln w="38100" cap="flat">
            <a:solidFill>
              <a:srgbClr val="010101"/>
            </a:solidFill>
            <a:prstDash val="sysDash"/>
            <a:headEnd type="none" w="sm" len="sm"/>
            <a:tailEnd type="none" w="sm" len="sm"/>
          </a:ln>
        </p:spPr>
      </p:sp>
      <p:sp>
        <p:nvSpPr>
          <p:cNvPr id="32" name="AutoShape 32"/>
          <p:cNvSpPr/>
          <p:nvPr/>
        </p:nvSpPr>
        <p:spPr>
          <a:xfrm flipV="1">
            <a:off x="4993571" y="2716936"/>
            <a:ext cx="7860258" cy="5563159"/>
          </a:xfrm>
          <a:prstGeom prst="line">
            <a:avLst/>
          </a:prstGeom>
          <a:ln w="38100" cap="flat">
            <a:solidFill>
              <a:srgbClr val="000000"/>
            </a:solidFill>
            <a:prstDash val="sysDash"/>
            <a:headEnd type="none" w="sm" len="sm"/>
            <a:tailEnd type="none" w="sm" len="sm"/>
          </a:ln>
        </p:spPr>
      </p:sp>
      <p:sp>
        <p:nvSpPr>
          <p:cNvPr id="33" name="TextBox 33"/>
          <p:cNvSpPr txBox="1"/>
          <p:nvPr/>
        </p:nvSpPr>
        <p:spPr>
          <a:xfrm>
            <a:off x="3380050" y="526031"/>
            <a:ext cx="1602483" cy="900563"/>
          </a:xfrm>
          <a:prstGeom prst="rect">
            <a:avLst/>
          </a:prstGeom>
        </p:spPr>
        <p:txBody>
          <a:bodyPr lIns="0" tIns="0" rIns="0" bIns="0" rtlCol="0" anchor="t">
            <a:spAutoFit/>
          </a:bodyPr>
          <a:lstStyle/>
          <a:p>
            <a:pPr algn="ctr">
              <a:lnSpc>
                <a:spcPts val="7362"/>
              </a:lnSpc>
              <a:spcBef>
                <a:spcPct val="0"/>
              </a:spcBef>
            </a:pPr>
            <a:r>
              <a:rPr lang="en-US" sz="5258">
                <a:solidFill>
                  <a:srgbClr val="374F90"/>
                </a:solidFill>
                <a:latin typeface="Ara Hamah Alfidaa"/>
              </a:rPr>
              <a:t>SOURCE</a:t>
            </a:r>
          </a:p>
        </p:txBody>
      </p:sp>
      <p:sp>
        <p:nvSpPr>
          <p:cNvPr id="34" name="TextBox 34"/>
          <p:cNvSpPr txBox="1"/>
          <p:nvPr/>
        </p:nvSpPr>
        <p:spPr>
          <a:xfrm>
            <a:off x="15471342" y="6996952"/>
            <a:ext cx="2625233" cy="900563"/>
          </a:xfrm>
          <a:prstGeom prst="rect">
            <a:avLst/>
          </a:prstGeom>
        </p:spPr>
        <p:txBody>
          <a:bodyPr lIns="0" tIns="0" rIns="0" bIns="0" rtlCol="0" anchor="t">
            <a:spAutoFit/>
          </a:bodyPr>
          <a:lstStyle/>
          <a:p>
            <a:pPr algn="ctr">
              <a:lnSpc>
                <a:spcPts val="7362"/>
              </a:lnSpc>
              <a:spcBef>
                <a:spcPct val="0"/>
              </a:spcBef>
            </a:pPr>
            <a:r>
              <a:rPr lang="en-US" sz="5258">
                <a:solidFill>
                  <a:srgbClr val="374F90"/>
                </a:solidFill>
                <a:latin typeface="Ara Hamah Alfidaa"/>
              </a:rPr>
              <a:t>DESTINATION</a:t>
            </a:r>
          </a:p>
        </p:txBody>
      </p:sp>
      <p:sp>
        <p:nvSpPr>
          <p:cNvPr id="35" name="TextBox 35"/>
          <p:cNvSpPr txBox="1"/>
          <p:nvPr/>
        </p:nvSpPr>
        <p:spPr>
          <a:xfrm>
            <a:off x="3648436" y="470647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3</a:t>
            </a:r>
          </a:p>
        </p:txBody>
      </p:sp>
      <p:sp>
        <p:nvSpPr>
          <p:cNvPr id="36" name="TextBox 36"/>
          <p:cNvSpPr txBox="1"/>
          <p:nvPr/>
        </p:nvSpPr>
        <p:spPr>
          <a:xfrm>
            <a:off x="9247186" y="408053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2</a:t>
            </a:r>
          </a:p>
        </p:txBody>
      </p:sp>
      <p:sp>
        <p:nvSpPr>
          <p:cNvPr id="37" name="TextBox 37"/>
          <p:cNvSpPr txBox="1"/>
          <p:nvPr/>
        </p:nvSpPr>
        <p:spPr>
          <a:xfrm>
            <a:off x="8329284" y="1509999"/>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10</a:t>
            </a:r>
          </a:p>
        </p:txBody>
      </p:sp>
      <p:sp>
        <p:nvSpPr>
          <p:cNvPr id="38" name="TextBox 38"/>
          <p:cNvSpPr txBox="1"/>
          <p:nvPr/>
        </p:nvSpPr>
        <p:spPr>
          <a:xfrm>
            <a:off x="7246530" y="7502799"/>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3</a:t>
            </a:r>
          </a:p>
        </p:txBody>
      </p:sp>
      <p:sp>
        <p:nvSpPr>
          <p:cNvPr id="39" name="TextBox 39"/>
          <p:cNvSpPr txBox="1"/>
          <p:nvPr/>
        </p:nvSpPr>
        <p:spPr>
          <a:xfrm>
            <a:off x="13699284" y="662237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2</a:t>
            </a:r>
          </a:p>
        </p:txBody>
      </p:sp>
      <p:sp>
        <p:nvSpPr>
          <p:cNvPr id="40" name="TextBox 40"/>
          <p:cNvSpPr txBox="1"/>
          <p:nvPr/>
        </p:nvSpPr>
        <p:spPr>
          <a:xfrm>
            <a:off x="15471342" y="3683056"/>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7</a:t>
            </a:r>
          </a:p>
        </p:txBody>
      </p:sp>
      <p:sp>
        <p:nvSpPr>
          <p:cNvPr id="41" name="TextBox 41"/>
          <p:cNvSpPr txBox="1"/>
          <p:nvPr/>
        </p:nvSpPr>
        <p:spPr>
          <a:xfrm>
            <a:off x="11576767" y="449723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1</a:t>
            </a:r>
          </a:p>
        </p:txBody>
      </p:sp>
      <p:sp>
        <p:nvSpPr>
          <p:cNvPr id="42" name="TextBox 42"/>
          <p:cNvSpPr txBox="1"/>
          <p:nvPr/>
        </p:nvSpPr>
        <p:spPr>
          <a:xfrm>
            <a:off x="7246530" y="3787334"/>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8</a:t>
            </a:r>
          </a:p>
        </p:txBody>
      </p:sp>
      <p:sp>
        <p:nvSpPr>
          <p:cNvPr id="43" name="TextBox 43"/>
          <p:cNvSpPr txBox="1"/>
          <p:nvPr/>
        </p:nvSpPr>
        <p:spPr>
          <a:xfrm>
            <a:off x="11369970" y="8524223"/>
            <a:ext cx="5904490" cy="690851"/>
          </a:xfrm>
          <a:prstGeom prst="rect">
            <a:avLst/>
          </a:prstGeom>
        </p:spPr>
        <p:txBody>
          <a:bodyPr lIns="0" tIns="0" rIns="0" bIns="0" rtlCol="0" anchor="t">
            <a:spAutoFit/>
          </a:bodyPr>
          <a:lstStyle/>
          <a:p>
            <a:pPr algn="ctr">
              <a:lnSpc>
                <a:spcPts val="5580"/>
              </a:lnSpc>
              <a:spcBef>
                <a:spcPct val="0"/>
              </a:spcBef>
            </a:pPr>
            <a:r>
              <a:rPr lang="en-US" sz="3985">
                <a:solidFill>
                  <a:srgbClr val="374F90"/>
                </a:solidFill>
                <a:latin typeface="TT Chocolates Bold"/>
              </a:rPr>
              <a:t>Total Cost = 17</a:t>
            </a:r>
          </a:p>
        </p:txBody>
      </p:sp>
      <p:sp>
        <p:nvSpPr>
          <p:cNvPr id="44" name="TextBox 44"/>
          <p:cNvSpPr txBox="1"/>
          <p:nvPr/>
        </p:nvSpPr>
        <p:spPr>
          <a:xfrm>
            <a:off x="11369970" y="9234124"/>
            <a:ext cx="5904490" cy="690851"/>
          </a:xfrm>
          <a:prstGeom prst="rect">
            <a:avLst/>
          </a:prstGeom>
        </p:spPr>
        <p:txBody>
          <a:bodyPr lIns="0" tIns="0" rIns="0" bIns="0" rtlCol="0" anchor="t">
            <a:spAutoFit/>
          </a:bodyPr>
          <a:lstStyle/>
          <a:p>
            <a:pPr algn="ctr">
              <a:lnSpc>
                <a:spcPts val="5580"/>
              </a:lnSpc>
              <a:spcBef>
                <a:spcPct val="0"/>
              </a:spcBef>
            </a:pPr>
            <a:r>
              <a:rPr lang="en-US" sz="3985">
                <a:solidFill>
                  <a:srgbClr val="374F90"/>
                </a:solidFill>
                <a:latin typeface="TT Chocolates Bold"/>
              </a:rPr>
              <a:t>Path: A-&gt;C-&gt;E</a:t>
            </a:r>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3" name="TextBox 3"/>
          <p:cNvSpPr txBox="1"/>
          <p:nvPr/>
        </p:nvSpPr>
        <p:spPr>
          <a:xfrm>
            <a:off x="4338661" y="1514475"/>
            <a:ext cx="9610678" cy="987450"/>
          </a:xfrm>
          <a:prstGeom prst="rect">
            <a:avLst/>
          </a:prstGeom>
        </p:spPr>
        <p:txBody>
          <a:bodyPr lIns="0" tIns="0" rIns="0" bIns="0" rtlCol="0" anchor="t">
            <a:spAutoFit/>
          </a:bodyPr>
          <a:lstStyle/>
          <a:p>
            <a:pPr marL="0" lvl="0" indent="0" algn="ctr">
              <a:lnSpc>
                <a:spcPts val="7693"/>
              </a:lnSpc>
              <a:spcBef>
                <a:spcPct val="0"/>
              </a:spcBef>
            </a:pPr>
            <a:r>
              <a:rPr lang="en-US" sz="10686" dirty="0">
                <a:solidFill>
                  <a:schemeClr val="bg1"/>
                </a:solidFill>
                <a:latin typeface="Computer Says No"/>
              </a:rPr>
              <a:t>WORKING OF GA</a:t>
            </a:r>
          </a:p>
        </p:txBody>
      </p:sp>
      <p:sp>
        <p:nvSpPr>
          <p:cNvPr id="4" name="TextBox 4"/>
          <p:cNvSpPr txBox="1"/>
          <p:nvPr/>
        </p:nvSpPr>
        <p:spPr>
          <a:xfrm>
            <a:off x="2732464" y="3095555"/>
            <a:ext cx="12823073" cy="5704625"/>
          </a:xfrm>
          <a:prstGeom prst="rect">
            <a:avLst/>
          </a:prstGeom>
        </p:spPr>
        <p:txBody>
          <a:bodyPr lIns="0" tIns="0" rIns="0" bIns="0" rtlCol="0" anchor="t">
            <a:spAutoFit/>
          </a:bodyPr>
          <a:lstStyle/>
          <a:p>
            <a:pPr>
              <a:lnSpc>
                <a:spcPts val="5105"/>
              </a:lnSpc>
            </a:pPr>
            <a:r>
              <a:rPr lang="en-US" sz="3151">
                <a:solidFill>
                  <a:srgbClr val="FFFFFF"/>
                </a:solidFill>
                <a:latin typeface="TT Chocolates Bold"/>
              </a:rPr>
              <a:t>Step 1: Initializing Population</a:t>
            </a:r>
          </a:p>
          <a:p>
            <a:pPr>
              <a:lnSpc>
                <a:spcPts val="5105"/>
              </a:lnSpc>
            </a:pPr>
            <a:r>
              <a:rPr lang="en-US" sz="3151">
                <a:solidFill>
                  <a:srgbClr val="FFFFFF"/>
                </a:solidFill>
                <a:latin typeface="TT Chocolates Bold"/>
              </a:rPr>
              <a:t>Taking a randomly generated string which starts which source tower and ends with destination towers with different sizes.</a:t>
            </a:r>
          </a:p>
          <a:p>
            <a:pPr>
              <a:lnSpc>
                <a:spcPts val="4781"/>
              </a:lnSpc>
            </a:pPr>
            <a:endParaRPr lang="en-US" sz="3151">
              <a:solidFill>
                <a:srgbClr val="FFFFFF"/>
              </a:solidFill>
              <a:latin typeface="TT Chocolates Bold"/>
            </a:endParaRPr>
          </a:p>
          <a:p>
            <a:pPr>
              <a:lnSpc>
                <a:spcPts val="5105"/>
              </a:lnSpc>
            </a:pPr>
            <a:r>
              <a:rPr lang="en-US" sz="3151">
                <a:solidFill>
                  <a:srgbClr val="FFFFFF"/>
                </a:solidFill>
                <a:latin typeface="TT Chocolates Bold"/>
              </a:rPr>
              <a:t>Example:</a:t>
            </a:r>
          </a:p>
          <a:p>
            <a:pPr>
              <a:lnSpc>
                <a:spcPts val="5105"/>
              </a:lnSpc>
            </a:pPr>
            <a:r>
              <a:rPr lang="en-US" sz="3151">
                <a:solidFill>
                  <a:srgbClr val="FFFFFF"/>
                </a:solidFill>
                <a:latin typeface="TT Chocolates Bold"/>
              </a:rPr>
              <a:t>A-&gt;B-&gt;D-&gt;E</a:t>
            </a:r>
          </a:p>
          <a:p>
            <a:pPr>
              <a:lnSpc>
                <a:spcPts val="5105"/>
              </a:lnSpc>
            </a:pPr>
            <a:r>
              <a:rPr lang="en-US" sz="3151">
                <a:solidFill>
                  <a:srgbClr val="FFFFFF"/>
                </a:solidFill>
                <a:latin typeface="TT Chocolates Bold"/>
              </a:rPr>
              <a:t>A-&gt;C-&gt;E</a:t>
            </a:r>
          </a:p>
          <a:p>
            <a:pPr>
              <a:lnSpc>
                <a:spcPts val="5105"/>
              </a:lnSpc>
            </a:pPr>
            <a:r>
              <a:rPr lang="en-US" sz="3151">
                <a:solidFill>
                  <a:srgbClr val="FFFFFF"/>
                </a:solidFill>
                <a:latin typeface="TT Chocolates Bold"/>
              </a:rPr>
              <a:t>A-&gt;B-&gt;C-&gt;D-&gt;E </a:t>
            </a:r>
          </a:p>
          <a:p>
            <a:pPr algn="ctr">
              <a:lnSpc>
                <a:spcPts val="4781"/>
              </a:lnSpc>
            </a:pPr>
            <a:endParaRPr lang="en-US" sz="3151">
              <a:solidFill>
                <a:srgbClr val="FFFFFF"/>
              </a:solidFill>
              <a:latin typeface="TT Chocolates Bold"/>
            </a:endParaRPr>
          </a:p>
        </p:txBody>
      </p:sp>
      <p:sp>
        <p:nvSpPr>
          <p:cNvPr id="5" name="Freeform 5"/>
          <p:cNvSpPr/>
          <p:nvPr/>
        </p:nvSpPr>
        <p:spPr>
          <a:xfrm flipH="1">
            <a:off x="16571207" y="8053153"/>
            <a:ext cx="1376187" cy="2017097"/>
          </a:xfrm>
          <a:custGeom>
            <a:avLst/>
            <a:gdLst/>
            <a:ahLst/>
            <a:cxnLst/>
            <a:rect l="l" t="t" r="r" b="b"/>
            <a:pathLst>
              <a:path w="1376187" h="2017097">
                <a:moveTo>
                  <a:pt x="1376186" y="0"/>
                </a:moveTo>
                <a:lnTo>
                  <a:pt x="0" y="0"/>
                </a:lnTo>
                <a:lnTo>
                  <a:pt x="0" y="2017097"/>
                </a:lnTo>
                <a:lnTo>
                  <a:pt x="1376186" y="2017097"/>
                </a:lnTo>
                <a:lnTo>
                  <a:pt x="1376186" y="0"/>
                </a:lnTo>
                <a:close/>
              </a:path>
            </a:pathLst>
          </a:custGeom>
          <a:blipFill>
            <a:blip r:embed="rId3"/>
            <a:stretch>
              <a:fillRect/>
            </a:stretch>
          </a:blipFill>
        </p:spPr>
      </p:sp>
      <p:sp>
        <p:nvSpPr>
          <p:cNvPr id="6" name="Freeform 6"/>
          <p:cNvSpPr/>
          <p:nvPr/>
        </p:nvSpPr>
        <p:spPr>
          <a:xfrm>
            <a:off x="363306" y="8024051"/>
            <a:ext cx="916038" cy="2075301"/>
          </a:xfrm>
          <a:custGeom>
            <a:avLst/>
            <a:gdLst/>
            <a:ahLst/>
            <a:cxnLst/>
            <a:rect l="l" t="t" r="r" b="b"/>
            <a:pathLst>
              <a:path w="916038" h="2075301">
                <a:moveTo>
                  <a:pt x="0" y="0"/>
                </a:moveTo>
                <a:lnTo>
                  <a:pt x="916038" y="0"/>
                </a:lnTo>
                <a:lnTo>
                  <a:pt x="916038" y="2075301"/>
                </a:lnTo>
                <a:lnTo>
                  <a:pt x="0" y="2075301"/>
                </a:lnTo>
                <a:lnTo>
                  <a:pt x="0" y="0"/>
                </a:lnTo>
                <a:close/>
              </a:path>
            </a:pathLst>
          </a:custGeom>
          <a:blipFill>
            <a:blip r:embed="rId4"/>
            <a:stretch>
              <a:fillRect/>
            </a:stretch>
          </a:blipFill>
        </p:spPr>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3" name="TextBox 3"/>
          <p:cNvSpPr txBox="1"/>
          <p:nvPr/>
        </p:nvSpPr>
        <p:spPr>
          <a:xfrm>
            <a:off x="4338661" y="1514475"/>
            <a:ext cx="9610678" cy="987450"/>
          </a:xfrm>
          <a:prstGeom prst="rect">
            <a:avLst/>
          </a:prstGeom>
        </p:spPr>
        <p:txBody>
          <a:bodyPr lIns="0" tIns="0" rIns="0" bIns="0" rtlCol="0" anchor="t">
            <a:spAutoFit/>
          </a:bodyPr>
          <a:lstStyle/>
          <a:p>
            <a:pPr marL="0" lvl="0" indent="0" algn="ctr">
              <a:lnSpc>
                <a:spcPts val="7693"/>
              </a:lnSpc>
              <a:spcBef>
                <a:spcPct val="0"/>
              </a:spcBef>
            </a:pPr>
            <a:r>
              <a:rPr lang="en-US" sz="10686" dirty="0">
                <a:solidFill>
                  <a:schemeClr val="bg1"/>
                </a:solidFill>
                <a:latin typeface="Computer Says No"/>
              </a:rPr>
              <a:t>WORKING OF GA</a:t>
            </a:r>
          </a:p>
        </p:txBody>
      </p:sp>
      <p:sp>
        <p:nvSpPr>
          <p:cNvPr id="4" name="TextBox 4"/>
          <p:cNvSpPr txBox="1"/>
          <p:nvPr/>
        </p:nvSpPr>
        <p:spPr>
          <a:xfrm>
            <a:off x="2732464" y="3095555"/>
            <a:ext cx="12823073" cy="6352325"/>
          </a:xfrm>
          <a:prstGeom prst="rect">
            <a:avLst/>
          </a:prstGeom>
        </p:spPr>
        <p:txBody>
          <a:bodyPr lIns="0" tIns="0" rIns="0" bIns="0" rtlCol="0" anchor="t">
            <a:spAutoFit/>
          </a:bodyPr>
          <a:lstStyle/>
          <a:p>
            <a:pPr>
              <a:lnSpc>
                <a:spcPts val="5105"/>
              </a:lnSpc>
            </a:pPr>
            <a:r>
              <a:rPr lang="en-US" sz="3151">
                <a:solidFill>
                  <a:srgbClr val="FFFFFF"/>
                </a:solidFill>
                <a:latin typeface="TT Chocolates Bold"/>
              </a:rPr>
              <a:t>Step 2: Evaluation Function</a:t>
            </a:r>
          </a:p>
          <a:p>
            <a:pPr>
              <a:lnSpc>
                <a:spcPts val="5105"/>
              </a:lnSpc>
            </a:pPr>
            <a:r>
              <a:rPr lang="en-US" sz="3151">
                <a:solidFill>
                  <a:srgbClr val="FFFFFF"/>
                </a:solidFill>
                <a:latin typeface="TT Chocolates Bold"/>
              </a:rPr>
              <a:t>Considering two adjacent characters of the individual of population as two towers and adding the distances between them.</a:t>
            </a:r>
          </a:p>
          <a:p>
            <a:pPr>
              <a:lnSpc>
                <a:spcPts val="5105"/>
              </a:lnSpc>
            </a:pPr>
            <a:endParaRPr lang="en-US" sz="3151">
              <a:solidFill>
                <a:srgbClr val="FFFFFF"/>
              </a:solidFill>
              <a:latin typeface="TT Chocolates Bold"/>
            </a:endParaRPr>
          </a:p>
          <a:p>
            <a:pPr>
              <a:lnSpc>
                <a:spcPts val="5105"/>
              </a:lnSpc>
            </a:pPr>
            <a:r>
              <a:rPr lang="en-US" sz="3151">
                <a:solidFill>
                  <a:srgbClr val="FFFFFF"/>
                </a:solidFill>
                <a:latin typeface="TT Chocolates Bold"/>
              </a:rPr>
              <a:t>Example:</a:t>
            </a:r>
          </a:p>
          <a:p>
            <a:pPr>
              <a:lnSpc>
                <a:spcPts val="5105"/>
              </a:lnSpc>
            </a:pPr>
            <a:r>
              <a:rPr lang="en-US" sz="3151">
                <a:solidFill>
                  <a:srgbClr val="FFFFFF"/>
                </a:solidFill>
                <a:latin typeface="TT Chocolates Bold"/>
              </a:rPr>
              <a:t>A-&gt;B-&gt;D-&gt;E : A-&gt;B + B-&gt;D + D-&gt;E</a:t>
            </a:r>
          </a:p>
          <a:p>
            <a:pPr>
              <a:lnSpc>
                <a:spcPts val="5105"/>
              </a:lnSpc>
            </a:pPr>
            <a:r>
              <a:rPr lang="en-US" sz="3151">
                <a:solidFill>
                  <a:srgbClr val="FFFFFF"/>
                </a:solidFill>
                <a:latin typeface="TT Chocolates Bold"/>
              </a:rPr>
              <a:t>                            3     +    3     +    2</a:t>
            </a:r>
          </a:p>
          <a:p>
            <a:pPr>
              <a:lnSpc>
                <a:spcPts val="5105"/>
              </a:lnSpc>
            </a:pPr>
            <a:r>
              <a:rPr lang="en-US" sz="3151">
                <a:solidFill>
                  <a:srgbClr val="FFFFFF"/>
                </a:solidFill>
                <a:latin typeface="TT Chocolates Bold"/>
              </a:rPr>
              <a:t>Total cost    =  8</a:t>
            </a:r>
          </a:p>
          <a:p>
            <a:pPr>
              <a:lnSpc>
                <a:spcPts val="4781"/>
              </a:lnSpc>
            </a:pPr>
            <a:endParaRPr lang="en-US" sz="3151">
              <a:solidFill>
                <a:srgbClr val="FFFFFF"/>
              </a:solidFill>
              <a:latin typeface="TT Chocolates Bold"/>
            </a:endParaRPr>
          </a:p>
          <a:p>
            <a:pPr algn="ctr">
              <a:lnSpc>
                <a:spcPts val="4781"/>
              </a:lnSpc>
            </a:pPr>
            <a:endParaRPr lang="en-US" sz="3151">
              <a:solidFill>
                <a:srgbClr val="FFFFFF"/>
              </a:solidFill>
              <a:latin typeface="TT Chocolates Bold"/>
            </a:endParaRPr>
          </a:p>
        </p:txBody>
      </p:sp>
      <p:sp>
        <p:nvSpPr>
          <p:cNvPr id="5" name="Freeform 5"/>
          <p:cNvSpPr/>
          <p:nvPr/>
        </p:nvSpPr>
        <p:spPr>
          <a:xfrm flipH="1">
            <a:off x="16571207" y="8053153"/>
            <a:ext cx="1376187" cy="2017097"/>
          </a:xfrm>
          <a:custGeom>
            <a:avLst/>
            <a:gdLst/>
            <a:ahLst/>
            <a:cxnLst/>
            <a:rect l="l" t="t" r="r" b="b"/>
            <a:pathLst>
              <a:path w="1376187" h="2017097">
                <a:moveTo>
                  <a:pt x="1376186" y="0"/>
                </a:moveTo>
                <a:lnTo>
                  <a:pt x="0" y="0"/>
                </a:lnTo>
                <a:lnTo>
                  <a:pt x="0" y="2017097"/>
                </a:lnTo>
                <a:lnTo>
                  <a:pt x="1376186" y="2017097"/>
                </a:lnTo>
                <a:lnTo>
                  <a:pt x="1376186" y="0"/>
                </a:lnTo>
                <a:close/>
              </a:path>
            </a:pathLst>
          </a:custGeom>
          <a:blipFill>
            <a:blip r:embed="rId3"/>
            <a:stretch>
              <a:fillRect/>
            </a:stretch>
          </a:blipFill>
        </p:spPr>
      </p:sp>
      <p:sp>
        <p:nvSpPr>
          <p:cNvPr id="6" name="Freeform 6"/>
          <p:cNvSpPr/>
          <p:nvPr/>
        </p:nvSpPr>
        <p:spPr>
          <a:xfrm>
            <a:off x="363306" y="8024051"/>
            <a:ext cx="916038" cy="2075301"/>
          </a:xfrm>
          <a:custGeom>
            <a:avLst/>
            <a:gdLst/>
            <a:ahLst/>
            <a:cxnLst/>
            <a:rect l="l" t="t" r="r" b="b"/>
            <a:pathLst>
              <a:path w="916038" h="2075301">
                <a:moveTo>
                  <a:pt x="0" y="0"/>
                </a:moveTo>
                <a:lnTo>
                  <a:pt x="916038" y="0"/>
                </a:lnTo>
                <a:lnTo>
                  <a:pt x="916038" y="2075301"/>
                </a:lnTo>
                <a:lnTo>
                  <a:pt x="0" y="2075301"/>
                </a:lnTo>
                <a:lnTo>
                  <a:pt x="0" y="0"/>
                </a:lnTo>
                <a:close/>
              </a:path>
            </a:pathLst>
          </a:custGeom>
          <a:blipFill>
            <a:blip r:embed="rId4"/>
            <a:stretch>
              <a:fillRect/>
            </a:stretch>
          </a:blipFill>
        </p:spPr>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txBody>
          <a:bodyPr/>
          <a:lstStyle/>
          <a:p>
            <a:endParaRPr lang="en-IN" dirty="0"/>
          </a:p>
        </p:txBody>
      </p:sp>
      <p:sp>
        <p:nvSpPr>
          <p:cNvPr id="3" name="Freeform 3"/>
          <p:cNvSpPr/>
          <p:nvPr/>
        </p:nvSpPr>
        <p:spPr>
          <a:xfrm flipH="1">
            <a:off x="16571207" y="371527"/>
            <a:ext cx="1376187" cy="2017097"/>
          </a:xfrm>
          <a:custGeom>
            <a:avLst/>
            <a:gdLst/>
            <a:ahLst/>
            <a:cxnLst/>
            <a:rect l="l" t="t" r="r" b="b"/>
            <a:pathLst>
              <a:path w="1376187" h="2017097">
                <a:moveTo>
                  <a:pt x="1376186" y="0"/>
                </a:moveTo>
                <a:lnTo>
                  <a:pt x="0" y="0"/>
                </a:lnTo>
                <a:lnTo>
                  <a:pt x="0" y="2017097"/>
                </a:lnTo>
                <a:lnTo>
                  <a:pt x="1376186" y="2017097"/>
                </a:lnTo>
                <a:lnTo>
                  <a:pt x="1376186" y="0"/>
                </a:lnTo>
                <a:close/>
              </a:path>
            </a:pathLst>
          </a:custGeom>
          <a:blipFill>
            <a:blip r:embed="rId3"/>
            <a:stretch>
              <a:fillRect/>
            </a:stretch>
          </a:blipFill>
        </p:spPr>
      </p:sp>
      <p:sp>
        <p:nvSpPr>
          <p:cNvPr id="4" name="Freeform 4"/>
          <p:cNvSpPr/>
          <p:nvPr/>
        </p:nvSpPr>
        <p:spPr>
          <a:xfrm>
            <a:off x="279930" y="8024051"/>
            <a:ext cx="916038" cy="2075301"/>
          </a:xfrm>
          <a:custGeom>
            <a:avLst/>
            <a:gdLst/>
            <a:ahLst/>
            <a:cxnLst/>
            <a:rect l="l" t="t" r="r" b="b"/>
            <a:pathLst>
              <a:path w="916038" h="2075301">
                <a:moveTo>
                  <a:pt x="0" y="0"/>
                </a:moveTo>
                <a:lnTo>
                  <a:pt x="916038" y="0"/>
                </a:lnTo>
                <a:lnTo>
                  <a:pt x="916038" y="2075301"/>
                </a:lnTo>
                <a:lnTo>
                  <a:pt x="0" y="2075301"/>
                </a:lnTo>
                <a:lnTo>
                  <a:pt x="0" y="0"/>
                </a:lnTo>
                <a:close/>
              </a:path>
            </a:pathLst>
          </a:custGeom>
          <a:blipFill>
            <a:blip r:embed="rId4"/>
            <a:stretch>
              <a:fillRect/>
            </a:stretch>
          </a:blipFill>
        </p:spPr>
      </p:sp>
      <p:sp>
        <p:nvSpPr>
          <p:cNvPr id="5" name="Freeform 5"/>
          <p:cNvSpPr/>
          <p:nvPr/>
        </p:nvSpPr>
        <p:spPr>
          <a:xfrm>
            <a:off x="5929741" y="3686617"/>
            <a:ext cx="12017652" cy="6106650"/>
          </a:xfrm>
          <a:custGeom>
            <a:avLst/>
            <a:gdLst/>
            <a:ahLst/>
            <a:cxnLst/>
            <a:rect l="l" t="t" r="r" b="b"/>
            <a:pathLst>
              <a:path w="12017652" h="6106650">
                <a:moveTo>
                  <a:pt x="0" y="0"/>
                </a:moveTo>
                <a:lnTo>
                  <a:pt x="12017652" y="0"/>
                </a:lnTo>
                <a:lnTo>
                  <a:pt x="12017652" y="6106650"/>
                </a:lnTo>
                <a:lnTo>
                  <a:pt x="0" y="6106650"/>
                </a:lnTo>
                <a:lnTo>
                  <a:pt x="0" y="0"/>
                </a:lnTo>
                <a:close/>
              </a:path>
            </a:pathLst>
          </a:custGeom>
          <a:blipFill>
            <a:blip r:embed="rId5"/>
            <a:stretch>
              <a:fillRect t="-396" r="-1070" b="-724"/>
            </a:stretch>
          </a:blipFill>
        </p:spPr>
      </p:sp>
      <p:sp>
        <p:nvSpPr>
          <p:cNvPr id="6" name="TextBox 6"/>
          <p:cNvSpPr txBox="1"/>
          <p:nvPr/>
        </p:nvSpPr>
        <p:spPr>
          <a:xfrm>
            <a:off x="4338661" y="1514475"/>
            <a:ext cx="9610678" cy="987450"/>
          </a:xfrm>
          <a:prstGeom prst="rect">
            <a:avLst/>
          </a:prstGeom>
        </p:spPr>
        <p:txBody>
          <a:bodyPr lIns="0" tIns="0" rIns="0" bIns="0" rtlCol="0" anchor="t">
            <a:spAutoFit/>
          </a:bodyPr>
          <a:lstStyle/>
          <a:p>
            <a:pPr marL="0" lvl="0" indent="0" algn="ctr">
              <a:lnSpc>
                <a:spcPts val="7693"/>
              </a:lnSpc>
              <a:spcBef>
                <a:spcPct val="0"/>
              </a:spcBef>
            </a:pPr>
            <a:r>
              <a:rPr lang="en-US" sz="10686" dirty="0">
                <a:solidFill>
                  <a:schemeClr val="bg1"/>
                </a:solidFill>
                <a:latin typeface="Computer Says No"/>
              </a:rPr>
              <a:t>WORKING OF GA</a:t>
            </a:r>
          </a:p>
        </p:txBody>
      </p:sp>
      <p:sp>
        <p:nvSpPr>
          <p:cNvPr id="7" name="TextBox 7"/>
          <p:cNvSpPr txBox="1"/>
          <p:nvPr/>
        </p:nvSpPr>
        <p:spPr>
          <a:xfrm>
            <a:off x="426290" y="3553267"/>
            <a:ext cx="4856720" cy="5164259"/>
          </a:xfrm>
          <a:prstGeom prst="rect">
            <a:avLst/>
          </a:prstGeom>
        </p:spPr>
        <p:txBody>
          <a:bodyPr lIns="0" tIns="0" rIns="0" bIns="0" rtlCol="0" anchor="t">
            <a:spAutoFit/>
          </a:bodyPr>
          <a:lstStyle/>
          <a:p>
            <a:pPr>
              <a:lnSpc>
                <a:spcPts val="5103"/>
              </a:lnSpc>
            </a:pPr>
            <a:r>
              <a:rPr lang="en-US" sz="3150">
                <a:solidFill>
                  <a:srgbClr val="FFFFFF"/>
                </a:solidFill>
                <a:latin typeface="TT Chocolates Bold"/>
              </a:rPr>
              <a:t>Step 3:  Selection</a:t>
            </a:r>
          </a:p>
          <a:p>
            <a:pPr>
              <a:lnSpc>
                <a:spcPts val="5103"/>
              </a:lnSpc>
            </a:pPr>
            <a:r>
              <a:rPr lang="en-US" sz="3150">
                <a:solidFill>
                  <a:srgbClr val="FFFFFF"/>
                </a:solidFill>
                <a:latin typeface="TT Chocolates Bold"/>
              </a:rPr>
              <a:t>Calculating the average cost of total population and selecting individuals greater than the average cost.</a:t>
            </a:r>
          </a:p>
          <a:p>
            <a:pPr>
              <a:lnSpc>
                <a:spcPts val="5207"/>
              </a:lnSpc>
            </a:pPr>
            <a:endParaRPr lang="en-US" sz="3150">
              <a:solidFill>
                <a:srgbClr val="FFFFFF"/>
              </a:solidFill>
              <a:latin typeface="TT Chocolates Bold"/>
            </a:endParaRPr>
          </a:p>
          <a:p>
            <a:pPr algn="ctr">
              <a:lnSpc>
                <a:spcPts val="5207"/>
              </a:lnSpc>
            </a:pPr>
            <a:endParaRPr lang="en-US" sz="3150">
              <a:solidFill>
                <a:srgbClr val="FFFFFF"/>
              </a:solidFill>
              <a:latin typeface="TT Chocolates Bold"/>
            </a:endParaRPr>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3" name="TextBox 3"/>
          <p:cNvSpPr txBox="1"/>
          <p:nvPr/>
        </p:nvSpPr>
        <p:spPr>
          <a:xfrm>
            <a:off x="4338661" y="1514475"/>
            <a:ext cx="9610678" cy="987450"/>
          </a:xfrm>
          <a:prstGeom prst="rect">
            <a:avLst/>
          </a:prstGeom>
        </p:spPr>
        <p:txBody>
          <a:bodyPr lIns="0" tIns="0" rIns="0" bIns="0" rtlCol="0" anchor="t">
            <a:spAutoFit/>
          </a:bodyPr>
          <a:lstStyle/>
          <a:p>
            <a:pPr marL="0" lvl="0" indent="0" algn="ctr">
              <a:lnSpc>
                <a:spcPts val="7693"/>
              </a:lnSpc>
              <a:spcBef>
                <a:spcPct val="0"/>
              </a:spcBef>
            </a:pPr>
            <a:r>
              <a:rPr lang="en-US" sz="10686" dirty="0">
                <a:solidFill>
                  <a:schemeClr val="bg1"/>
                </a:solidFill>
                <a:latin typeface="Computer Says No"/>
              </a:rPr>
              <a:t>WORKING OF GA</a:t>
            </a:r>
          </a:p>
        </p:txBody>
      </p:sp>
      <p:sp>
        <p:nvSpPr>
          <p:cNvPr id="4" name="TextBox 4"/>
          <p:cNvSpPr txBox="1"/>
          <p:nvPr/>
        </p:nvSpPr>
        <p:spPr>
          <a:xfrm>
            <a:off x="2732464" y="2523025"/>
            <a:ext cx="12823073" cy="8295425"/>
          </a:xfrm>
          <a:prstGeom prst="rect">
            <a:avLst/>
          </a:prstGeom>
        </p:spPr>
        <p:txBody>
          <a:bodyPr lIns="0" tIns="0" rIns="0" bIns="0" rtlCol="0" anchor="t">
            <a:spAutoFit/>
          </a:bodyPr>
          <a:lstStyle/>
          <a:p>
            <a:pPr>
              <a:lnSpc>
                <a:spcPts val="5105"/>
              </a:lnSpc>
            </a:pPr>
            <a:r>
              <a:rPr lang="en-US" sz="3151">
                <a:solidFill>
                  <a:srgbClr val="FFFFFF"/>
                </a:solidFill>
                <a:latin typeface="TT Chocolates Bold"/>
              </a:rPr>
              <a:t>Step 4: Crossover</a:t>
            </a:r>
          </a:p>
          <a:p>
            <a:pPr>
              <a:lnSpc>
                <a:spcPts val="5105"/>
              </a:lnSpc>
            </a:pPr>
            <a:r>
              <a:rPr lang="en-US" sz="3151">
                <a:solidFill>
                  <a:srgbClr val="FFFFFF"/>
                </a:solidFill>
                <a:latin typeface="TT Chocolates Bold"/>
              </a:rPr>
              <a:t>In this step we take the path from two parents to create new individuals (offspring). This mimics the process of genetic recombination.</a:t>
            </a:r>
          </a:p>
          <a:p>
            <a:pPr>
              <a:lnSpc>
                <a:spcPts val="5105"/>
              </a:lnSpc>
            </a:pPr>
            <a:endParaRPr lang="en-US" sz="3151">
              <a:solidFill>
                <a:srgbClr val="FFFFFF"/>
              </a:solidFill>
              <a:latin typeface="TT Chocolates Bold"/>
            </a:endParaRPr>
          </a:p>
          <a:p>
            <a:pPr>
              <a:lnSpc>
                <a:spcPts val="5105"/>
              </a:lnSpc>
            </a:pPr>
            <a:r>
              <a:rPr lang="en-US" sz="3151">
                <a:solidFill>
                  <a:srgbClr val="FFFFFF"/>
                </a:solidFill>
                <a:latin typeface="TT Chocolates Bold"/>
              </a:rPr>
              <a:t>Example:</a:t>
            </a:r>
          </a:p>
          <a:p>
            <a:pPr>
              <a:lnSpc>
                <a:spcPts val="5105"/>
              </a:lnSpc>
            </a:pPr>
            <a:r>
              <a:rPr lang="en-US" sz="3151">
                <a:solidFill>
                  <a:srgbClr val="FFDE59"/>
                </a:solidFill>
                <a:latin typeface="TT Chocolates Bold"/>
              </a:rPr>
              <a:t>A-&gt;B</a:t>
            </a:r>
            <a:r>
              <a:rPr lang="en-US" sz="3151">
                <a:solidFill>
                  <a:srgbClr val="FFFFFF"/>
                </a:solidFill>
                <a:latin typeface="TT Chocolates Bold"/>
              </a:rPr>
              <a:t>-&gt;C-&gt;D-&gt;E </a:t>
            </a:r>
          </a:p>
          <a:p>
            <a:pPr>
              <a:lnSpc>
                <a:spcPts val="5105"/>
              </a:lnSpc>
            </a:pPr>
            <a:r>
              <a:rPr lang="en-US" sz="3151">
                <a:solidFill>
                  <a:srgbClr val="FFFFFF"/>
                </a:solidFill>
                <a:latin typeface="TT Chocolates Bold"/>
              </a:rPr>
              <a:t>A-&gt;C-&gt;</a:t>
            </a:r>
            <a:r>
              <a:rPr lang="en-US" sz="3151">
                <a:solidFill>
                  <a:srgbClr val="FFDE59"/>
                </a:solidFill>
                <a:latin typeface="TT Chocolates Bold"/>
              </a:rPr>
              <a:t>D-&gt;E </a:t>
            </a:r>
          </a:p>
          <a:p>
            <a:pPr>
              <a:lnSpc>
                <a:spcPts val="5105"/>
              </a:lnSpc>
            </a:pPr>
            <a:endParaRPr lang="en-US" sz="3151">
              <a:solidFill>
                <a:srgbClr val="FFDE59"/>
              </a:solidFill>
              <a:latin typeface="TT Chocolates Bold"/>
            </a:endParaRPr>
          </a:p>
          <a:p>
            <a:pPr>
              <a:lnSpc>
                <a:spcPts val="5105"/>
              </a:lnSpc>
            </a:pPr>
            <a:r>
              <a:rPr lang="en-US" sz="3151">
                <a:solidFill>
                  <a:srgbClr val="FFFFFF"/>
                </a:solidFill>
                <a:latin typeface="TT Chocolates Bold"/>
              </a:rPr>
              <a:t>The offsprings generated are:</a:t>
            </a:r>
          </a:p>
          <a:p>
            <a:pPr>
              <a:lnSpc>
                <a:spcPts val="5105"/>
              </a:lnSpc>
            </a:pPr>
            <a:r>
              <a:rPr lang="en-US" sz="3151">
                <a:solidFill>
                  <a:srgbClr val="FFDE59"/>
                </a:solidFill>
                <a:latin typeface="TT Chocolates Bold"/>
              </a:rPr>
              <a:t>A-&gt;B-&gt;D-&gt;E</a:t>
            </a:r>
          </a:p>
          <a:p>
            <a:pPr>
              <a:lnSpc>
                <a:spcPts val="5105"/>
              </a:lnSpc>
            </a:pPr>
            <a:r>
              <a:rPr lang="en-US" sz="3151">
                <a:solidFill>
                  <a:srgbClr val="FFFFFF"/>
                </a:solidFill>
                <a:latin typeface="TT Chocolates Bold"/>
              </a:rPr>
              <a:t>A-&gt;C-&gt;C-&gt;D-&gt;E</a:t>
            </a:r>
          </a:p>
          <a:p>
            <a:pPr>
              <a:lnSpc>
                <a:spcPts val="4781"/>
              </a:lnSpc>
            </a:pPr>
            <a:r>
              <a:rPr lang="en-US" sz="2951">
                <a:solidFill>
                  <a:srgbClr val="FFFFFF"/>
                </a:solidFill>
                <a:latin typeface="TT Chocolates Bold"/>
              </a:rPr>
              <a:t> </a:t>
            </a:r>
          </a:p>
          <a:p>
            <a:pPr algn="ctr">
              <a:lnSpc>
                <a:spcPts val="4781"/>
              </a:lnSpc>
            </a:pPr>
            <a:endParaRPr lang="en-US" sz="2951">
              <a:solidFill>
                <a:srgbClr val="FFFFFF"/>
              </a:solidFill>
              <a:latin typeface="TT Chocolates Bold"/>
            </a:endParaRPr>
          </a:p>
        </p:txBody>
      </p:sp>
      <p:sp>
        <p:nvSpPr>
          <p:cNvPr id="5" name="Freeform 5"/>
          <p:cNvSpPr/>
          <p:nvPr/>
        </p:nvSpPr>
        <p:spPr>
          <a:xfrm flipH="1">
            <a:off x="16571207" y="8053153"/>
            <a:ext cx="1376187" cy="2017097"/>
          </a:xfrm>
          <a:custGeom>
            <a:avLst/>
            <a:gdLst/>
            <a:ahLst/>
            <a:cxnLst/>
            <a:rect l="l" t="t" r="r" b="b"/>
            <a:pathLst>
              <a:path w="1376187" h="2017097">
                <a:moveTo>
                  <a:pt x="1376186" y="0"/>
                </a:moveTo>
                <a:lnTo>
                  <a:pt x="0" y="0"/>
                </a:lnTo>
                <a:lnTo>
                  <a:pt x="0" y="2017097"/>
                </a:lnTo>
                <a:lnTo>
                  <a:pt x="1376186" y="2017097"/>
                </a:lnTo>
                <a:lnTo>
                  <a:pt x="1376186" y="0"/>
                </a:lnTo>
                <a:close/>
              </a:path>
            </a:pathLst>
          </a:custGeom>
          <a:blipFill>
            <a:blip r:embed="rId3"/>
            <a:stretch>
              <a:fillRect/>
            </a:stretch>
          </a:blipFill>
        </p:spPr>
      </p:sp>
      <p:sp>
        <p:nvSpPr>
          <p:cNvPr id="6" name="Freeform 6"/>
          <p:cNvSpPr/>
          <p:nvPr/>
        </p:nvSpPr>
        <p:spPr>
          <a:xfrm>
            <a:off x="363306" y="8024051"/>
            <a:ext cx="916038" cy="2075301"/>
          </a:xfrm>
          <a:custGeom>
            <a:avLst/>
            <a:gdLst/>
            <a:ahLst/>
            <a:cxnLst/>
            <a:rect l="l" t="t" r="r" b="b"/>
            <a:pathLst>
              <a:path w="916038" h="2075301">
                <a:moveTo>
                  <a:pt x="0" y="0"/>
                </a:moveTo>
                <a:lnTo>
                  <a:pt x="916038" y="0"/>
                </a:lnTo>
                <a:lnTo>
                  <a:pt x="916038" y="2075301"/>
                </a:lnTo>
                <a:lnTo>
                  <a:pt x="0" y="2075301"/>
                </a:lnTo>
                <a:lnTo>
                  <a:pt x="0" y="0"/>
                </a:lnTo>
                <a:close/>
              </a:path>
            </a:pathLst>
          </a:custGeom>
          <a:blipFill>
            <a:blip r:embed="rId4"/>
            <a:stretch>
              <a:fillRect/>
            </a:stretch>
          </a:blipFill>
        </p:spPr>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3" name="TextBox 3"/>
          <p:cNvSpPr txBox="1"/>
          <p:nvPr/>
        </p:nvSpPr>
        <p:spPr>
          <a:xfrm>
            <a:off x="4338661" y="1514475"/>
            <a:ext cx="9610678" cy="987450"/>
          </a:xfrm>
          <a:prstGeom prst="rect">
            <a:avLst/>
          </a:prstGeom>
        </p:spPr>
        <p:txBody>
          <a:bodyPr lIns="0" tIns="0" rIns="0" bIns="0" rtlCol="0" anchor="t">
            <a:spAutoFit/>
          </a:bodyPr>
          <a:lstStyle/>
          <a:p>
            <a:pPr marL="0" lvl="0" indent="0" algn="ctr">
              <a:lnSpc>
                <a:spcPts val="7693"/>
              </a:lnSpc>
              <a:spcBef>
                <a:spcPct val="0"/>
              </a:spcBef>
            </a:pPr>
            <a:r>
              <a:rPr lang="en-US" sz="10686" dirty="0">
                <a:solidFill>
                  <a:schemeClr val="bg1"/>
                </a:solidFill>
                <a:latin typeface="Computer Says No"/>
              </a:rPr>
              <a:t>WORKING OF GA</a:t>
            </a:r>
          </a:p>
        </p:txBody>
      </p:sp>
      <p:sp>
        <p:nvSpPr>
          <p:cNvPr id="4" name="TextBox 4"/>
          <p:cNvSpPr txBox="1"/>
          <p:nvPr/>
        </p:nvSpPr>
        <p:spPr>
          <a:xfrm>
            <a:off x="2732464" y="3095555"/>
            <a:ext cx="12823073" cy="6352325"/>
          </a:xfrm>
          <a:prstGeom prst="rect">
            <a:avLst/>
          </a:prstGeom>
        </p:spPr>
        <p:txBody>
          <a:bodyPr lIns="0" tIns="0" rIns="0" bIns="0" rtlCol="0" anchor="t">
            <a:spAutoFit/>
          </a:bodyPr>
          <a:lstStyle/>
          <a:p>
            <a:pPr>
              <a:lnSpc>
                <a:spcPts val="5105"/>
              </a:lnSpc>
            </a:pPr>
            <a:r>
              <a:rPr lang="en-US" sz="3151">
                <a:solidFill>
                  <a:srgbClr val="FFFFFF"/>
                </a:solidFill>
                <a:latin typeface="TT Chocolates Bold"/>
              </a:rPr>
              <a:t>Step 5: Mutation</a:t>
            </a:r>
          </a:p>
          <a:p>
            <a:pPr>
              <a:lnSpc>
                <a:spcPts val="5105"/>
              </a:lnSpc>
            </a:pPr>
            <a:r>
              <a:rPr lang="en-US" sz="3151">
                <a:solidFill>
                  <a:srgbClr val="FFFFFF"/>
                </a:solidFill>
                <a:latin typeface="TT Chocolates Bold"/>
              </a:rPr>
              <a:t>Apply small random changes to some individuals in the population. Mutation introduces genetic diversity and prevents the algorithm from getting stuck in local optima. </a:t>
            </a:r>
          </a:p>
          <a:p>
            <a:pPr>
              <a:lnSpc>
                <a:spcPts val="5105"/>
              </a:lnSpc>
            </a:pPr>
            <a:endParaRPr lang="en-US" sz="3151">
              <a:solidFill>
                <a:srgbClr val="FFFFFF"/>
              </a:solidFill>
              <a:latin typeface="TT Chocolates Bold"/>
            </a:endParaRPr>
          </a:p>
          <a:p>
            <a:pPr>
              <a:lnSpc>
                <a:spcPts val="5105"/>
              </a:lnSpc>
            </a:pPr>
            <a:r>
              <a:rPr lang="en-US" sz="3151">
                <a:solidFill>
                  <a:srgbClr val="FFFFFF"/>
                </a:solidFill>
                <a:latin typeface="TT Chocolates Bold"/>
              </a:rPr>
              <a:t>Example: Single Bit Mutation</a:t>
            </a:r>
          </a:p>
          <a:p>
            <a:pPr>
              <a:lnSpc>
                <a:spcPts val="5105"/>
              </a:lnSpc>
            </a:pPr>
            <a:r>
              <a:rPr lang="en-US" sz="3151">
                <a:solidFill>
                  <a:srgbClr val="FFFFFF"/>
                </a:solidFill>
                <a:latin typeface="TT Chocolates Bold"/>
              </a:rPr>
              <a:t>A-&gt;</a:t>
            </a:r>
            <a:r>
              <a:rPr lang="en-US" sz="3151">
                <a:solidFill>
                  <a:srgbClr val="FFDE59"/>
                </a:solidFill>
                <a:latin typeface="TT Chocolates Bold"/>
              </a:rPr>
              <a:t>B</a:t>
            </a:r>
            <a:r>
              <a:rPr lang="en-US" sz="3151">
                <a:solidFill>
                  <a:srgbClr val="FFFFFF"/>
                </a:solidFill>
                <a:latin typeface="TT Chocolates Bold"/>
              </a:rPr>
              <a:t>-&gt;D-&gt;E </a:t>
            </a:r>
          </a:p>
          <a:p>
            <a:pPr>
              <a:lnSpc>
                <a:spcPts val="5105"/>
              </a:lnSpc>
            </a:pPr>
            <a:r>
              <a:rPr lang="en-US" sz="3151">
                <a:solidFill>
                  <a:srgbClr val="FFFFFF"/>
                </a:solidFill>
                <a:latin typeface="TT Chocolates Bold"/>
              </a:rPr>
              <a:t>A-&gt;</a:t>
            </a:r>
            <a:r>
              <a:rPr lang="en-US" sz="3151">
                <a:solidFill>
                  <a:srgbClr val="00BF63"/>
                </a:solidFill>
                <a:latin typeface="TT Chocolates Bold"/>
              </a:rPr>
              <a:t>C</a:t>
            </a:r>
            <a:r>
              <a:rPr lang="en-US" sz="3151">
                <a:solidFill>
                  <a:srgbClr val="FFFFFF"/>
                </a:solidFill>
                <a:latin typeface="TT Chocolates Bold"/>
              </a:rPr>
              <a:t>-&gt;D-&gt;E</a:t>
            </a:r>
          </a:p>
          <a:p>
            <a:pPr>
              <a:lnSpc>
                <a:spcPts val="4781"/>
              </a:lnSpc>
            </a:pPr>
            <a:r>
              <a:rPr lang="en-US" sz="2951">
                <a:solidFill>
                  <a:srgbClr val="FFFFFF"/>
                </a:solidFill>
                <a:latin typeface="TT Chocolates Bold"/>
              </a:rPr>
              <a:t> </a:t>
            </a:r>
          </a:p>
          <a:p>
            <a:pPr algn="ctr">
              <a:lnSpc>
                <a:spcPts val="4781"/>
              </a:lnSpc>
            </a:pPr>
            <a:endParaRPr lang="en-US" sz="2951">
              <a:solidFill>
                <a:srgbClr val="FFFFFF"/>
              </a:solidFill>
              <a:latin typeface="TT Chocolates Bold"/>
            </a:endParaRPr>
          </a:p>
        </p:txBody>
      </p:sp>
      <p:sp>
        <p:nvSpPr>
          <p:cNvPr id="5" name="Freeform 5"/>
          <p:cNvSpPr/>
          <p:nvPr/>
        </p:nvSpPr>
        <p:spPr>
          <a:xfrm flipH="1">
            <a:off x="16571207" y="8053153"/>
            <a:ext cx="1376187" cy="2017097"/>
          </a:xfrm>
          <a:custGeom>
            <a:avLst/>
            <a:gdLst/>
            <a:ahLst/>
            <a:cxnLst/>
            <a:rect l="l" t="t" r="r" b="b"/>
            <a:pathLst>
              <a:path w="1376187" h="2017097">
                <a:moveTo>
                  <a:pt x="1376186" y="0"/>
                </a:moveTo>
                <a:lnTo>
                  <a:pt x="0" y="0"/>
                </a:lnTo>
                <a:lnTo>
                  <a:pt x="0" y="2017097"/>
                </a:lnTo>
                <a:lnTo>
                  <a:pt x="1376186" y="2017097"/>
                </a:lnTo>
                <a:lnTo>
                  <a:pt x="1376186" y="0"/>
                </a:lnTo>
                <a:close/>
              </a:path>
            </a:pathLst>
          </a:custGeom>
          <a:blipFill>
            <a:blip r:embed="rId3"/>
            <a:stretch>
              <a:fillRect/>
            </a:stretch>
          </a:blipFill>
        </p:spPr>
      </p:sp>
      <p:sp>
        <p:nvSpPr>
          <p:cNvPr id="6" name="Freeform 6"/>
          <p:cNvSpPr/>
          <p:nvPr/>
        </p:nvSpPr>
        <p:spPr>
          <a:xfrm>
            <a:off x="363306" y="8024051"/>
            <a:ext cx="916038" cy="2075301"/>
          </a:xfrm>
          <a:custGeom>
            <a:avLst/>
            <a:gdLst/>
            <a:ahLst/>
            <a:cxnLst/>
            <a:rect l="l" t="t" r="r" b="b"/>
            <a:pathLst>
              <a:path w="916038" h="2075301">
                <a:moveTo>
                  <a:pt x="0" y="0"/>
                </a:moveTo>
                <a:lnTo>
                  <a:pt x="916038" y="0"/>
                </a:lnTo>
                <a:lnTo>
                  <a:pt x="916038" y="2075301"/>
                </a:lnTo>
                <a:lnTo>
                  <a:pt x="0" y="2075301"/>
                </a:lnTo>
                <a:lnTo>
                  <a:pt x="0" y="0"/>
                </a:lnTo>
                <a:close/>
              </a:path>
            </a:pathLst>
          </a:custGeom>
          <a:blipFill>
            <a:blip r:embed="rId4"/>
            <a:stretch>
              <a:fillRect/>
            </a:stretch>
          </a:blipFill>
        </p:spPr>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3" name="TextBox 3"/>
          <p:cNvSpPr txBox="1"/>
          <p:nvPr/>
        </p:nvSpPr>
        <p:spPr>
          <a:xfrm>
            <a:off x="4338661" y="1514475"/>
            <a:ext cx="9610678" cy="987450"/>
          </a:xfrm>
          <a:prstGeom prst="rect">
            <a:avLst/>
          </a:prstGeom>
        </p:spPr>
        <p:txBody>
          <a:bodyPr lIns="0" tIns="0" rIns="0" bIns="0" rtlCol="0" anchor="t">
            <a:spAutoFit/>
          </a:bodyPr>
          <a:lstStyle/>
          <a:p>
            <a:pPr marL="0" lvl="0" indent="0" algn="ctr">
              <a:lnSpc>
                <a:spcPts val="7693"/>
              </a:lnSpc>
              <a:spcBef>
                <a:spcPct val="0"/>
              </a:spcBef>
            </a:pPr>
            <a:r>
              <a:rPr lang="en-US" sz="10686" dirty="0">
                <a:solidFill>
                  <a:schemeClr val="bg1"/>
                </a:solidFill>
                <a:latin typeface="Computer Says No"/>
              </a:rPr>
              <a:t>WORKING OF GA</a:t>
            </a:r>
          </a:p>
        </p:txBody>
      </p:sp>
      <p:sp>
        <p:nvSpPr>
          <p:cNvPr id="4" name="TextBox 4"/>
          <p:cNvSpPr txBox="1"/>
          <p:nvPr/>
        </p:nvSpPr>
        <p:spPr>
          <a:xfrm>
            <a:off x="2732464" y="3200098"/>
            <a:ext cx="12823073" cy="4409225"/>
          </a:xfrm>
          <a:prstGeom prst="rect">
            <a:avLst/>
          </a:prstGeom>
        </p:spPr>
        <p:txBody>
          <a:bodyPr lIns="0" tIns="0" rIns="0" bIns="0" rtlCol="0" anchor="t">
            <a:spAutoFit/>
          </a:bodyPr>
          <a:lstStyle/>
          <a:p>
            <a:pPr>
              <a:lnSpc>
                <a:spcPts val="5105"/>
              </a:lnSpc>
            </a:pPr>
            <a:r>
              <a:rPr lang="en-US" sz="3151">
                <a:solidFill>
                  <a:srgbClr val="FFFFFF"/>
                </a:solidFill>
                <a:latin typeface="TT Chocolates Bold"/>
              </a:rPr>
              <a:t>The process then repeats from step 2 for a predefined number of generations or until a termination criterion is met. Over successive generations, the population tends to evolve towards better solutions as individuals with higher fitness are more likely to be selected as parents and pass their genetic material to the next generation.</a:t>
            </a:r>
          </a:p>
          <a:p>
            <a:pPr>
              <a:lnSpc>
                <a:spcPts val="4781"/>
              </a:lnSpc>
            </a:pPr>
            <a:r>
              <a:rPr lang="en-US" sz="2951">
                <a:solidFill>
                  <a:srgbClr val="FFFFFF"/>
                </a:solidFill>
                <a:latin typeface="TT Chocolates Bold"/>
              </a:rPr>
              <a:t> </a:t>
            </a:r>
          </a:p>
          <a:p>
            <a:pPr algn="ctr">
              <a:lnSpc>
                <a:spcPts val="4781"/>
              </a:lnSpc>
            </a:pPr>
            <a:endParaRPr lang="en-US" sz="2951">
              <a:solidFill>
                <a:srgbClr val="FFFFFF"/>
              </a:solidFill>
              <a:latin typeface="TT Chocolates Bold"/>
            </a:endParaRPr>
          </a:p>
        </p:txBody>
      </p:sp>
      <p:sp>
        <p:nvSpPr>
          <p:cNvPr id="5" name="Freeform 5"/>
          <p:cNvSpPr/>
          <p:nvPr/>
        </p:nvSpPr>
        <p:spPr>
          <a:xfrm flipH="1">
            <a:off x="16571207" y="8053153"/>
            <a:ext cx="1376187" cy="2017097"/>
          </a:xfrm>
          <a:custGeom>
            <a:avLst/>
            <a:gdLst/>
            <a:ahLst/>
            <a:cxnLst/>
            <a:rect l="l" t="t" r="r" b="b"/>
            <a:pathLst>
              <a:path w="1376187" h="2017097">
                <a:moveTo>
                  <a:pt x="1376186" y="0"/>
                </a:moveTo>
                <a:lnTo>
                  <a:pt x="0" y="0"/>
                </a:lnTo>
                <a:lnTo>
                  <a:pt x="0" y="2017097"/>
                </a:lnTo>
                <a:lnTo>
                  <a:pt x="1376186" y="2017097"/>
                </a:lnTo>
                <a:lnTo>
                  <a:pt x="1376186" y="0"/>
                </a:lnTo>
                <a:close/>
              </a:path>
            </a:pathLst>
          </a:custGeom>
          <a:blipFill>
            <a:blip r:embed="rId3"/>
            <a:stretch>
              <a:fillRect/>
            </a:stretch>
          </a:blipFill>
        </p:spPr>
      </p:sp>
      <p:sp>
        <p:nvSpPr>
          <p:cNvPr id="6" name="Freeform 6"/>
          <p:cNvSpPr/>
          <p:nvPr/>
        </p:nvSpPr>
        <p:spPr>
          <a:xfrm>
            <a:off x="363306" y="8024051"/>
            <a:ext cx="916038" cy="2075301"/>
          </a:xfrm>
          <a:custGeom>
            <a:avLst/>
            <a:gdLst/>
            <a:ahLst/>
            <a:cxnLst/>
            <a:rect l="l" t="t" r="r" b="b"/>
            <a:pathLst>
              <a:path w="916038" h="2075301">
                <a:moveTo>
                  <a:pt x="0" y="0"/>
                </a:moveTo>
                <a:lnTo>
                  <a:pt x="916038" y="0"/>
                </a:lnTo>
                <a:lnTo>
                  <a:pt x="916038" y="2075301"/>
                </a:lnTo>
                <a:lnTo>
                  <a:pt x="0" y="2075301"/>
                </a:lnTo>
                <a:lnTo>
                  <a:pt x="0" y="0"/>
                </a:lnTo>
                <a:close/>
              </a:path>
            </a:pathLst>
          </a:custGeom>
          <a:blipFill>
            <a:blip r:embed="rId4"/>
            <a:stretch>
              <a:fillRect/>
            </a:stretch>
          </a:blipFill>
        </p:spPr>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AutoShape 2"/>
          <p:cNvSpPr/>
          <p:nvPr/>
        </p:nvSpPr>
        <p:spPr>
          <a:xfrm>
            <a:off x="5764344" y="5958420"/>
            <a:ext cx="0" cy="5145633"/>
          </a:xfrm>
          <a:prstGeom prst="line">
            <a:avLst/>
          </a:prstGeom>
          <a:ln w="38100" cap="flat">
            <a:solidFill>
              <a:srgbClr val="FFFFFF"/>
            </a:solidFill>
            <a:prstDash val="solid"/>
            <a:headEnd type="none" w="sm" len="sm"/>
            <a:tailEnd type="none" w="sm" len="sm"/>
          </a:ln>
        </p:spPr>
      </p:sp>
      <p:sp>
        <p:nvSpPr>
          <p:cNvPr id="3" name="AutoShape 3"/>
          <p:cNvSpPr/>
          <p:nvPr/>
        </p:nvSpPr>
        <p:spPr>
          <a:xfrm>
            <a:off x="5802444" y="-1904383"/>
            <a:ext cx="0" cy="5145633"/>
          </a:xfrm>
          <a:prstGeom prst="line">
            <a:avLst/>
          </a:prstGeom>
          <a:ln w="38100" cap="flat">
            <a:solidFill>
              <a:srgbClr val="FFFFFF"/>
            </a:solidFill>
            <a:prstDash val="solid"/>
            <a:headEnd type="none" w="sm" len="sm"/>
            <a:tailEnd type="none" w="sm" len="sm"/>
          </a:ln>
        </p:spPr>
      </p:sp>
      <p:sp>
        <p:nvSpPr>
          <p:cNvPr id="4" name="Freeform 4"/>
          <p:cNvSpPr/>
          <p:nvPr/>
        </p:nvSpPr>
        <p:spPr>
          <a:xfrm>
            <a:off x="10208092" y="-3588763"/>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sp>
      <p:sp>
        <p:nvSpPr>
          <p:cNvPr id="5" name="Freeform 5"/>
          <p:cNvSpPr/>
          <p:nvPr/>
        </p:nvSpPr>
        <p:spPr>
          <a:xfrm>
            <a:off x="-1995996" y="61722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sp>
      <p:sp>
        <p:nvSpPr>
          <p:cNvPr id="6" name="TextBox 6"/>
          <p:cNvSpPr txBox="1"/>
          <p:nvPr/>
        </p:nvSpPr>
        <p:spPr>
          <a:xfrm>
            <a:off x="1640610" y="2869776"/>
            <a:ext cx="7747874" cy="3020379"/>
          </a:xfrm>
          <a:prstGeom prst="rect">
            <a:avLst/>
          </a:prstGeom>
        </p:spPr>
        <p:txBody>
          <a:bodyPr lIns="0" tIns="0" rIns="0" bIns="0" rtlCol="0" anchor="t">
            <a:spAutoFit/>
          </a:bodyPr>
          <a:lstStyle/>
          <a:p>
            <a:pPr marL="0" lvl="0" indent="0" algn="ctr">
              <a:lnSpc>
                <a:spcPts val="26926"/>
              </a:lnSpc>
            </a:pPr>
            <a:r>
              <a:rPr lang="en-US" sz="19233" dirty="0">
                <a:solidFill>
                  <a:schemeClr val="bg1"/>
                </a:solidFill>
                <a:latin typeface="Computer Says No"/>
              </a:rPr>
              <a:t>THANK YOU!</a:t>
            </a:r>
          </a:p>
        </p:txBody>
      </p:sp>
      <p:sp>
        <p:nvSpPr>
          <p:cNvPr id="7" name="Freeform 7"/>
          <p:cNvSpPr/>
          <p:nvPr/>
        </p:nvSpPr>
        <p:spPr>
          <a:xfrm>
            <a:off x="9794333" y="1471786"/>
            <a:ext cx="8001878" cy="8071895"/>
          </a:xfrm>
          <a:custGeom>
            <a:avLst/>
            <a:gdLst/>
            <a:ahLst/>
            <a:cxnLst/>
            <a:rect l="l" t="t" r="r" b="b"/>
            <a:pathLst>
              <a:path w="8001878" h="8071895">
                <a:moveTo>
                  <a:pt x="0" y="0"/>
                </a:moveTo>
                <a:lnTo>
                  <a:pt x="8001878" y="0"/>
                </a:lnTo>
                <a:lnTo>
                  <a:pt x="8001878" y="8071894"/>
                </a:lnTo>
                <a:lnTo>
                  <a:pt x="0" y="8071894"/>
                </a:lnTo>
                <a:lnTo>
                  <a:pt x="0" y="0"/>
                </a:lnTo>
                <a:close/>
              </a:path>
            </a:pathLst>
          </a:custGeom>
          <a:blipFill>
            <a:blip r:embed="rId3"/>
            <a:stretch>
              <a:fillRect/>
            </a:stretch>
          </a:blipFill>
        </p:spPr>
      </p:sp>
      <p:sp>
        <p:nvSpPr>
          <p:cNvPr id="8" name="Freeform 8"/>
          <p:cNvSpPr/>
          <p:nvPr/>
        </p:nvSpPr>
        <p:spPr>
          <a:xfrm>
            <a:off x="-1995996" y="7317810"/>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4"/>
            <a:stretch>
              <a:fillRect/>
            </a:stretch>
          </a:blipFill>
        </p:spPr>
      </p:sp>
      <p:sp>
        <p:nvSpPr>
          <p:cNvPr id="9" name="Freeform 9"/>
          <p:cNvSpPr/>
          <p:nvPr/>
        </p:nvSpPr>
        <p:spPr>
          <a:xfrm>
            <a:off x="14771515" y="-3149182"/>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4"/>
            <a:stretch>
              <a:fillRect/>
            </a:stretch>
          </a:blipFill>
        </p:spPr>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1607569" y="1500082"/>
            <a:ext cx="5726139" cy="2500874"/>
          </a:xfrm>
          <a:custGeom>
            <a:avLst/>
            <a:gdLst/>
            <a:ahLst/>
            <a:cxnLst/>
            <a:rect l="l" t="t" r="r" b="b"/>
            <a:pathLst>
              <a:path w="5726139" h="2500874">
                <a:moveTo>
                  <a:pt x="0" y="0"/>
                </a:moveTo>
                <a:lnTo>
                  <a:pt x="5726139" y="0"/>
                </a:lnTo>
                <a:lnTo>
                  <a:pt x="5726139" y="2500874"/>
                </a:lnTo>
                <a:lnTo>
                  <a:pt x="0" y="2500874"/>
                </a:lnTo>
                <a:lnTo>
                  <a:pt x="0" y="0"/>
                </a:lnTo>
                <a:close/>
              </a:path>
            </a:pathLst>
          </a:custGeom>
          <a:blipFill>
            <a:blip r:embed="rId2"/>
            <a:stretch>
              <a:fillRect/>
            </a:stretch>
          </a:blipFill>
        </p:spPr>
      </p:sp>
      <p:sp>
        <p:nvSpPr>
          <p:cNvPr id="3" name="AutoShape 3"/>
          <p:cNvSpPr/>
          <p:nvPr/>
        </p:nvSpPr>
        <p:spPr>
          <a:xfrm flipH="1" flipV="1">
            <a:off x="17825689" y="2250261"/>
            <a:ext cx="0" cy="5786479"/>
          </a:xfrm>
          <a:prstGeom prst="line">
            <a:avLst/>
          </a:prstGeom>
          <a:ln w="38100" cap="flat">
            <a:solidFill>
              <a:srgbClr val="FFFFFF"/>
            </a:solidFill>
            <a:prstDash val="solid"/>
            <a:headEnd type="none" w="sm" len="sm"/>
            <a:tailEnd type="none" w="sm" len="sm"/>
          </a:ln>
        </p:spPr>
      </p:sp>
      <p:sp>
        <p:nvSpPr>
          <p:cNvPr id="4" name="AutoShape 4"/>
          <p:cNvSpPr/>
          <p:nvPr/>
        </p:nvSpPr>
        <p:spPr>
          <a:xfrm flipV="1">
            <a:off x="1756456" y="4092746"/>
            <a:ext cx="0" cy="5420779"/>
          </a:xfrm>
          <a:prstGeom prst="line">
            <a:avLst/>
          </a:prstGeom>
          <a:ln w="38100" cap="flat">
            <a:solidFill>
              <a:srgbClr val="FFFFFF"/>
            </a:solidFill>
            <a:prstDash val="solid"/>
            <a:headEnd type="none" w="sm" len="sm"/>
            <a:tailEnd type="none" w="sm" len="sm"/>
          </a:ln>
        </p:spPr>
      </p:sp>
      <p:sp>
        <p:nvSpPr>
          <p:cNvPr id="5" name="AutoShape 5"/>
          <p:cNvSpPr/>
          <p:nvPr/>
        </p:nvSpPr>
        <p:spPr>
          <a:xfrm>
            <a:off x="1737406" y="9494475"/>
            <a:ext cx="10716708" cy="0"/>
          </a:xfrm>
          <a:prstGeom prst="line">
            <a:avLst/>
          </a:prstGeom>
          <a:ln w="38100" cap="flat">
            <a:solidFill>
              <a:srgbClr val="FFFFFF"/>
            </a:solidFill>
            <a:prstDash val="solid"/>
            <a:headEnd type="none" w="sm" len="sm"/>
            <a:tailEnd type="none" w="sm" len="sm"/>
          </a:ln>
        </p:spPr>
      </p:sp>
      <p:sp>
        <p:nvSpPr>
          <p:cNvPr id="6" name="Freeform 6"/>
          <p:cNvSpPr/>
          <p:nvPr/>
        </p:nvSpPr>
        <p:spPr>
          <a:xfrm>
            <a:off x="12152122" y="6803136"/>
            <a:ext cx="6819964" cy="5836080"/>
          </a:xfrm>
          <a:custGeom>
            <a:avLst/>
            <a:gdLst/>
            <a:ahLst/>
            <a:cxnLst/>
            <a:rect l="l" t="t" r="r" b="b"/>
            <a:pathLst>
              <a:path w="6819964" h="5836080">
                <a:moveTo>
                  <a:pt x="0" y="0"/>
                </a:moveTo>
                <a:lnTo>
                  <a:pt x="6819964" y="0"/>
                </a:lnTo>
                <a:lnTo>
                  <a:pt x="6819964" y="5836080"/>
                </a:lnTo>
                <a:lnTo>
                  <a:pt x="0" y="5836080"/>
                </a:lnTo>
                <a:lnTo>
                  <a:pt x="0" y="0"/>
                </a:lnTo>
                <a:close/>
              </a:path>
            </a:pathLst>
          </a:custGeom>
          <a:blipFill>
            <a:blip r:embed="rId3"/>
            <a:stretch>
              <a:fillRect/>
            </a:stretch>
          </a:blipFill>
        </p:spPr>
      </p:sp>
      <p:sp>
        <p:nvSpPr>
          <p:cNvPr id="7" name="TextBox 7"/>
          <p:cNvSpPr txBox="1"/>
          <p:nvPr/>
        </p:nvSpPr>
        <p:spPr>
          <a:xfrm>
            <a:off x="5040454" y="1840892"/>
            <a:ext cx="8207092" cy="2205732"/>
          </a:xfrm>
          <a:prstGeom prst="rect">
            <a:avLst/>
          </a:prstGeom>
        </p:spPr>
        <p:txBody>
          <a:bodyPr lIns="0" tIns="0" rIns="0" bIns="0" rtlCol="0" anchor="t">
            <a:spAutoFit/>
          </a:bodyPr>
          <a:lstStyle/>
          <a:p>
            <a:pPr marL="0" lvl="0" indent="0" algn="ctr">
              <a:lnSpc>
                <a:spcPts val="8583"/>
              </a:lnSpc>
              <a:spcBef>
                <a:spcPct val="0"/>
              </a:spcBef>
            </a:pPr>
            <a:r>
              <a:rPr lang="en-US" sz="11922" dirty="0">
                <a:solidFill>
                  <a:schemeClr val="bg1"/>
                </a:solidFill>
                <a:latin typeface="Computer Says No"/>
              </a:rPr>
              <a:t>MEET THE TEAM GROUP 49</a:t>
            </a:r>
          </a:p>
        </p:txBody>
      </p:sp>
      <p:sp>
        <p:nvSpPr>
          <p:cNvPr id="8" name="TextBox 8"/>
          <p:cNvSpPr txBox="1"/>
          <p:nvPr/>
        </p:nvSpPr>
        <p:spPr>
          <a:xfrm>
            <a:off x="3443049" y="5171971"/>
            <a:ext cx="7046566" cy="1889024"/>
          </a:xfrm>
          <a:prstGeom prst="rect">
            <a:avLst/>
          </a:prstGeom>
        </p:spPr>
        <p:txBody>
          <a:bodyPr lIns="0" tIns="0" rIns="0" bIns="0" rtlCol="0" anchor="t">
            <a:spAutoFit/>
          </a:bodyPr>
          <a:lstStyle/>
          <a:p>
            <a:pPr marL="760154" lvl="1" indent="-380077">
              <a:lnSpc>
                <a:spcPts val="4929"/>
              </a:lnSpc>
              <a:buFont typeface="Arial"/>
              <a:buChar char="•"/>
            </a:pPr>
            <a:r>
              <a:rPr lang="en-US" sz="3520">
                <a:solidFill>
                  <a:srgbClr val="FFFFFF"/>
                </a:solidFill>
                <a:latin typeface="Poppins Light"/>
              </a:rPr>
              <a:t>Varad Gorantyal </a:t>
            </a:r>
          </a:p>
          <a:p>
            <a:pPr marL="760154" lvl="1" indent="-380077">
              <a:lnSpc>
                <a:spcPts val="4929"/>
              </a:lnSpc>
              <a:buFont typeface="Arial"/>
              <a:buChar char="•"/>
            </a:pPr>
            <a:r>
              <a:rPr lang="en-US" sz="3520">
                <a:solidFill>
                  <a:srgbClr val="FFFFFF"/>
                </a:solidFill>
                <a:latin typeface="Poppins Light"/>
              </a:rPr>
              <a:t>Atharva Chikhale</a:t>
            </a:r>
          </a:p>
          <a:p>
            <a:pPr marL="760154" lvl="1" indent="-380077">
              <a:lnSpc>
                <a:spcPts val="4929"/>
              </a:lnSpc>
              <a:buFont typeface="Arial"/>
              <a:buChar char="•"/>
            </a:pPr>
            <a:r>
              <a:rPr lang="en-US" sz="3520">
                <a:solidFill>
                  <a:srgbClr val="FFFFFF"/>
                </a:solidFill>
                <a:latin typeface="Poppins Light"/>
              </a:rPr>
              <a:t>Suyash Patil</a:t>
            </a:r>
          </a:p>
        </p:txBody>
      </p:sp>
      <p:sp>
        <p:nvSpPr>
          <p:cNvPr id="9" name="TextBox 9"/>
          <p:cNvSpPr txBox="1"/>
          <p:nvPr/>
        </p:nvSpPr>
        <p:spPr>
          <a:xfrm>
            <a:off x="9811507" y="5038725"/>
            <a:ext cx="4221241" cy="2022270"/>
          </a:xfrm>
          <a:prstGeom prst="rect">
            <a:avLst/>
          </a:prstGeom>
        </p:spPr>
        <p:txBody>
          <a:bodyPr lIns="0" tIns="0" rIns="0" bIns="0" rtlCol="0" anchor="t">
            <a:spAutoFit/>
          </a:bodyPr>
          <a:lstStyle/>
          <a:p>
            <a:pPr algn="r">
              <a:lnSpc>
                <a:spcPts val="5297"/>
              </a:lnSpc>
            </a:pPr>
            <a:r>
              <a:rPr lang="en-US" sz="3783">
                <a:solidFill>
                  <a:srgbClr val="FFFFFF"/>
                </a:solidFill>
                <a:latin typeface="Poppins"/>
              </a:rPr>
              <a:t>2021A4PS1995H</a:t>
            </a:r>
          </a:p>
          <a:p>
            <a:pPr algn="r">
              <a:lnSpc>
                <a:spcPts val="5297"/>
              </a:lnSpc>
            </a:pPr>
            <a:r>
              <a:rPr lang="en-US" sz="3783">
                <a:solidFill>
                  <a:srgbClr val="FFFFFF"/>
                </a:solidFill>
                <a:latin typeface="Poppins"/>
              </a:rPr>
              <a:t>2021A7PS2752H</a:t>
            </a:r>
          </a:p>
          <a:p>
            <a:pPr algn="r">
              <a:lnSpc>
                <a:spcPts val="5297"/>
              </a:lnSpc>
            </a:pPr>
            <a:r>
              <a:rPr lang="en-US" sz="3783">
                <a:solidFill>
                  <a:srgbClr val="FFFFFF"/>
                </a:solidFill>
                <a:latin typeface="Poppins"/>
              </a:rPr>
              <a:t>2021A7PS2078H</a:t>
            </a:r>
          </a:p>
        </p:txBody>
      </p:sp>
      <p:sp>
        <p:nvSpPr>
          <p:cNvPr id="10" name="TextBox 10"/>
          <p:cNvSpPr txBox="1"/>
          <p:nvPr/>
        </p:nvSpPr>
        <p:spPr>
          <a:xfrm>
            <a:off x="5040454" y="4391485"/>
            <a:ext cx="1741345" cy="683003"/>
          </a:xfrm>
          <a:prstGeom prst="rect">
            <a:avLst/>
          </a:prstGeom>
        </p:spPr>
        <p:txBody>
          <a:bodyPr wrap="square" lIns="0" tIns="0" rIns="0" bIns="0" rtlCol="0" anchor="t">
            <a:spAutoFit/>
          </a:bodyPr>
          <a:lstStyle/>
          <a:p>
            <a:pPr algn="ctr">
              <a:lnSpc>
                <a:spcPts val="5578"/>
              </a:lnSpc>
            </a:pPr>
            <a:r>
              <a:rPr lang="en-US" sz="3984" dirty="0">
                <a:solidFill>
                  <a:srgbClr val="FFFFFF"/>
                </a:solidFill>
                <a:latin typeface="Canva Sans Bold"/>
              </a:rPr>
              <a:t>NAME</a:t>
            </a:r>
          </a:p>
        </p:txBody>
      </p:sp>
      <p:sp>
        <p:nvSpPr>
          <p:cNvPr id="11" name="TextBox 11"/>
          <p:cNvSpPr txBox="1"/>
          <p:nvPr/>
        </p:nvSpPr>
        <p:spPr>
          <a:xfrm>
            <a:off x="11360692" y="4391485"/>
            <a:ext cx="1582859" cy="676346"/>
          </a:xfrm>
          <a:prstGeom prst="rect">
            <a:avLst/>
          </a:prstGeom>
        </p:spPr>
        <p:txBody>
          <a:bodyPr lIns="0" tIns="0" rIns="0" bIns="0" rtlCol="0" anchor="t">
            <a:spAutoFit/>
          </a:bodyPr>
          <a:lstStyle/>
          <a:p>
            <a:pPr algn="ctr">
              <a:lnSpc>
                <a:spcPts val="5517"/>
              </a:lnSpc>
            </a:pPr>
            <a:r>
              <a:rPr lang="en-US" sz="3941">
                <a:solidFill>
                  <a:srgbClr val="FFFFFF"/>
                </a:solidFill>
                <a:latin typeface="Canva Sans Bold"/>
              </a:rPr>
              <a:t>ID NO.</a:t>
            </a:r>
          </a:p>
        </p:txBody>
      </p:sp>
      <p:sp>
        <p:nvSpPr>
          <p:cNvPr id="12" name="Freeform 12"/>
          <p:cNvSpPr/>
          <p:nvPr/>
        </p:nvSpPr>
        <p:spPr>
          <a:xfrm>
            <a:off x="16445323" y="187215"/>
            <a:ext cx="1627955" cy="1312867"/>
          </a:xfrm>
          <a:custGeom>
            <a:avLst/>
            <a:gdLst/>
            <a:ahLst/>
            <a:cxnLst/>
            <a:rect l="l" t="t" r="r" b="b"/>
            <a:pathLst>
              <a:path w="1627955" h="1312867">
                <a:moveTo>
                  <a:pt x="0" y="0"/>
                </a:moveTo>
                <a:lnTo>
                  <a:pt x="1627954" y="0"/>
                </a:lnTo>
                <a:lnTo>
                  <a:pt x="1627954" y="1312867"/>
                </a:lnTo>
                <a:lnTo>
                  <a:pt x="0" y="1312867"/>
                </a:lnTo>
                <a:lnTo>
                  <a:pt x="0" y="0"/>
                </a:lnTo>
                <a:close/>
              </a:path>
            </a:pathLst>
          </a:custGeom>
          <a:blipFill>
            <a:blip r:embed="rId4"/>
            <a:stretch>
              <a:fillRect/>
            </a:stretch>
          </a:blipFill>
        </p:spPr>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14135996" y="-2163135"/>
            <a:ext cx="6613789" cy="5640759"/>
          </a:xfrm>
          <a:custGeom>
            <a:avLst/>
            <a:gdLst/>
            <a:ahLst/>
            <a:cxnLst/>
            <a:rect l="l" t="t" r="r" b="b"/>
            <a:pathLst>
              <a:path w="6613789" h="5640759">
                <a:moveTo>
                  <a:pt x="0" y="0"/>
                </a:moveTo>
                <a:lnTo>
                  <a:pt x="6613790" y="0"/>
                </a:lnTo>
                <a:lnTo>
                  <a:pt x="6613790" y="5640759"/>
                </a:lnTo>
                <a:lnTo>
                  <a:pt x="0" y="5640759"/>
                </a:lnTo>
                <a:lnTo>
                  <a:pt x="0" y="0"/>
                </a:lnTo>
                <a:close/>
              </a:path>
            </a:pathLst>
          </a:custGeom>
          <a:blipFill>
            <a:blip r:embed="rId2"/>
            <a:stretch>
              <a:fillRect/>
            </a:stretch>
          </a:blipFill>
        </p:spPr>
      </p:sp>
      <p:sp>
        <p:nvSpPr>
          <p:cNvPr id="3" name="Freeform 3"/>
          <p:cNvSpPr/>
          <p:nvPr/>
        </p:nvSpPr>
        <p:spPr>
          <a:xfrm>
            <a:off x="450303" y="2841721"/>
            <a:ext cx="6838931" cy="6838931"/>
          </a:xfrm>
          <a:custGeom>
            <a:avLst/>
            <a:gdLst/>
            <a:ahLst/>
            <a:cxnLst/>
            <a:rect l="l" t="t" r="r" b="b"/>
            <a:pathLst>
              <a:path w="6838931" h="6838931">
                <a:moveTo>
                  <a:pt x="0" y="0"/>
                </a:moveTo>
                <a:lnTo>
                  <a:pt x="6838932" y="0"/>
                </a:lnTo>
                <a:lnTo>
                  <a:pt x="6838932" y="6838931"/>
                </a:lnTo>
                <a:lnTo>
                  <a:pt x="0" y="6838931"/>
                </a:lnTo>
                <a:lnTo>
                  <a:pt x="0" y="0"/>
                </a:lnTo>
                <a:close/>
              </a:path>
            </a:pathLst>
          </a:custGeom>
          <a:blipFill>
            <a:blip r:embed="rId3"/>
            <a:stretch>
              <a:fillRect/>
            </a:stretch>
          </a:blipFill>
        </p:spPr>
      </p:sp>
      <p:sp>
        <p:nvSpPr>
          <p:cNvPr id="4" name="TextBox 4"/>
          <p:cNvSpPr txBox="1"/>
          <p:nvPr/>
        </p:nvSpPr>
        <p:spPr>
          <a:xfrm>
            <a:off x="1238739" y="1420522"/>
            <a:ext cx="14450307" cy="1051570"/>
          </a:xfrm>
          <a:prstGeom prst="rect">
            <a:avLst/>
          </a:prstGeom>
        </p:spPr>
        <p:txBody>
          <a:bodyPr lIns="0" tIns="0" rIns="0" bIns="0" rtlCol="0" anchor="t">
            <a:spAutoFit/>
          </a:bodyPr>
          <a:lstStyle/>
          <a:p>
            <a:pPr marL="0" lvl="0" indent="0" algn="just">
              <a:lnSpc>
                <a:spcPts val="8235"/>
              </a:lnSpc>
              <a:spcBef>
                <a:spcPct val="0"/>
              </a:spcBef>
            </a:pPr>
            <a:r>
              <a:rPr lang="en-US" sz="11438" dirty="0">
                <a:solidFill>
                  <a:schemeClr val="bg1"/>
                </a:solidFill>
                <a:latin typeface="Computer Says No"/>
              </a:rPr>
              <a:t>INTRODUCTION TO NETWORK ROUTING</a:t>
            </a:r>
          </a:p>
        </p:txBody>
      </p:sp>
      <p:sp>
        <p:nvSpPr>
          <p:cNvPr id="5" name="TextBox 5"/>
          <p:cNvSpPr txBox="1"/>
          <p:nvPr/>
        </p:nvSpPr>
        <p:spPr>
          <a:xfrm>
            <a:off x="7289235" y="3648060"/>
            <a:ext cx="10704099" cy="4897999"/>
          </a:xfrm>
          <a:prstGeom prst="rect">
            <a:avLst/>
          </a:prstGeom>
        </p:spPr>
        <p:txBody>
          <a:bodyPr lIns="0" tIns="0" rIns="0" bIns="0" rtlCol="0" anchor="t">
            <a:spAutoFit/>
          </a:bodyPr>
          <a:lstStyle/>
          <a:p>
            <a:pPr marL="657506" lvl="1" indent="-328753">
              <a:lnSpc>
                <a:spcPts val="4933"/>
              </a:lnSpc>
              <a:buFont typeface="Arial"/>
              <a:buChar char="•"/>
            </a:pPr>
            <a:r>
              <a:rPr lang="en-US" sz="3045">
                <a:solidFill>
                  <a:srgbClr val="FFFFFF"/>
                </a:solidFill>
                <a:latin typeface="TT Chocolates"/>
              </a:rPr>
              <a:t>Network routing is the process of selecting the best path for data to travel from one network location to another.</a:t>
            </a:r>
          </a:p>
          <a:p>
            <a:pPr marL="657506" lvl="1" indent="-328753">
              <a:lnSpc>
                <a:spcPts val="4933"/>
              </a:lnSpc>
              <a:buFont typeface="Arial"/>
              <a:buChar char="•"/>
            </a:pPr>
            <a:r>
              <a:rPr lang="en-US" sz="3045">
                <a:solidFill>
                  <a:srgbClr val="FFFFFF"/>
                </a:solidFill>
                <a:latin typeface="TT Chocolates"/>
              </a:rPr>
              <a:t>Efficient network routing is crucial for ensuring fast and reliable data transfer.</a:t>
            </a:r>
          </a:p>
          <a:p>
            <a:pPr marL="657506" lvl="1" indent="-328753">
              <a:lnSpc>
                <a:spcPts val="4933"/>
              </a:lnSpc>
              <a:buFont typeface="Arial"/>
              <a:buChar char="•"/>
            </a:pPr>
            <a:r>
              <a:rPr lang="en-US" sz="3045">
                <a:solidFill>
                  <a:srgbClr val="FFFFFF"/>
                </a:solidFill>
                <a:latin typeface="TT Chocolates"/>
              </a:rPr>
              <a:t>Metaheuristic search algorithms such as genetic algorithm, dijkstra algorithm, simulated annealing, and floyd warshall algorithm can be used for network routing optimization.</a:t>
            </a:r>
          </a:p>
          <a:p>
            <a:pPr>
              <a:lnSpc>
                <a:spcPts val="4771"/>
              </a:lnSpc>
            </a:pPr>
            <a:endParaRPr lang="en-US" sz="3045">
              <a:solidFill>
                <a:srgbClr val="FFFFFF"/>
              </a:solidFill>
              <a:latin typeface="TT Chocolates"/>
            </a:endParaRPr>
          </a:p>
        </p:txBody>
      </p:sp>
      <p:sp>
        <p:nvSpPr>
          <p:cNvPr id="6" name="Freeform 6"/>
          <p:cNvSpPr/>
          <p:nvPr/>
        </p:nvSpPr>
        <p:spPr>
          <a:xfrm>
            <a:off x="16513702" y="8448730"/>
            <a:ext cx="1479632" cy="1619140"/>
          </a:xfrm>
          <a:custGeom>
            <a:avLst/>
            <a:gdLst/>
            <a:ahLst/>
            <a:cxnLst/>
            <a:rect l="l" t="t" r="r" b="b"/>
            <a:pathLst>
              <a:path w="1479632" h="1619140">
                <a:moveTo>
                  <a:pt x="0" y="0"/>
                </a:moveTo>
                <a:lnTo>
                  <a:pt x="1479632" y="0"/>
                </a:lnTo>
                <a:lnTo>
                  <a:pt x="1479632" y="1619140"/>
                </a:lnTo>
                <a:lnTo>
                  <a:pt x="0" y="1619140"/>
                </a:lnTo>
                <a:lnTo>
                  <a:pt x="0" y="0"/>
                </a:lnTo>
                <a:close/>
              </a:path>
            </a:pathLst>
          </a:custGeom>
          <a:blipFill>
            <a:blip r:embed="rId4"/>
            <a:stretch>
              <a:fillRect/>
            </a:stretch>
          </a:blipFill>
        </p:spPr>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3" name="Freeform 3"/>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4" name="Freeform 4"/>
          <p:cNvSpPr/>
          <p:nvPr/>
        </p:nvSpPr>
        <p:spPr>
          <a:xfrm>
            <a:off x="-5811039" y="463618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5" name="TextBox 5"/>
          <p:cNvSpPr txBox="1"/>
          <p:nvPr/>
        </p:nvSpPr>
        <p:spPr>
          <a:xfrm>
            <a:off x="3819714" y="1215283"/>
            <a:ext cx="9610678" cy="987450"/>
          </a:xfrm>
          <a:prstGeom prst="rect">
            <a:avLst/>
          </a:prstGeom>
        </p:spPr>
        <p:txBody>
          <a:bodyPr lIns="0" tIns="0" rIns="0" bIns="0" rtlCol="0" anchor="t">
            <a:spAutoFit/>
          </a:bodyPr>
          <a:lstStyle/>
          <a:p>
            <a:pPr marL="0" lvl="0" indent="0" algn="ctr">
              <a:lnSpc>
                <a:spcPts val="7693"/>
              </a:lnSpc>
              <a:spcBef>
                <a:spcPct val="0"/>
              </a:spcBef>
            </a:pPr>
            <a:r>
              <a:rPr lang="en-US" sz="10686" dirty="0">
                <a:solidFill>
                  <a:schemeClr val="bg1"/>
                </a:solidFill>
                <a:latin typeface="Computer Says No"/>
              </a:rPr>
              <a:t>ALGORITHMS IMPLEMENTED</a:t>
            </a:r>
          </a:p>
        </p:txBody>
      </p:sp>
      <p:sp>
        <p:nvSpPr>
          <p:cNvPr id="6" name="Freeform 6"/>
          <p:cNvSpPr/>
          <p:nvPr/>
        </p:nvSpPr>
        <p:spPr>
          <a:xfrm>
            <a:off x="417578" y="3520527"/>
            <a:ext cx="2113329" cy="2113329"/>
          </a:xfrm>
          <a:custGeom>
            <a:avLst/>
            <a:gdLst/>
            <a:ahLst/>
            <a:cxnLst/>
            <a:rect l="l" t="t" r="r" b="b"/>
            <a:pathLst>
              <a:path w="2113329" h="2113329">
                <a:moveTo>
                  <a:pt x="0" y="0"/>
                </a:moveTo>
                <a:lnTo>
                  <a:pt x="2113330" y="0"/>
                </a:lnTo>
                <a:lnTo>
                  <a:pt x="2113330" y="2113329"/>
                </a:lnTo>
                <a:lnTo>
                  <a:pt x="0" y="21133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a:off x="4197934" y="3488537"/>
            <a:ext cx="2113329" cy="2113329"/>
          </a:xfrm>
          <a:custGeom>
            <a:avLst/>
            <a:gdLst/>
            <a:ahLst/>
            <a:cxnLst/>
            <a:rect l="l" t="t" r="r" b="b"/>
            <a:pathLst>
              <a:path w="2113329" h="2113329">
                <a:moveTo>
                  <a:pt x="0" y="0"/>
                </a:moveTo>
                <a:lnTo>
                  <a:pt x="2113330" y="0"/>
                </a:lnTo>
                <a:lnTo>
                  <a:pt x="2113330" y="2113329"/>
                </a:lnTo>
                <a:lnTo>
                  <a:pt x="0" y="21133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a:off x="8057891" y="3440912"/>
            <a:ext cx="2113329" cy="2113329"/>
          </a:xfrm>
          <a:custGeom>
            <a:avLst/>
            <a:gdLst/>
            <a:ahLst/>
            <a:cxnLst/>
            <a:rect l="l" t="t" r="r" b="b"/>
            <a:pathLst>
              <a:path w="2113329" h="2113329">
                <a:moveTo>
                  <a:pt x="0" y="0"/>
                </a:moveTo>
                <a:lnTo>
                  <a:pt x="2113330" y="0"/>
                </a:lnTo>
                <a:lnTo>
                  <a:pt x="2113330" y="2113329"/>
                </a:lnTo>
                <a:lnTo>
                  <a:pt x="0" y="21133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Freeform 9"/>
          <p:cNvSpPr/>
          <p:nvPr/>
        </p:nvSpPr>
        <p:spPr>
          <a:xfrm>
            <a:off x="11874001" y="3393287"/>
            <a:ext cx="2113329" cy="2113329"/>
          </a:xfrm>
          <a:custGeom>
            <a:avLst/>
            <a:gdLst/>
            <a:ahLst/>
            <a:cxnLst/>
            <a:rect l="l" t="t" r="r" b="b"/>
            <a:pathLst>
              <a:path w="2113329" h="2113329">
                <a:moveTo>
                  <a:pt x="0" y="0"/>
                </a:moveTo>
                <a:lnTo>
                  <a:pt x="2113329" y="0"/>
                </a:lnTo>
                <a:lnTo>
                  <a:pt x="2113329" y="2113329"/>
                </a:lnTo>
                <a:lnTo>
                  <a:pt x="0" y="21133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TextBox 10"/>
          <p:cNvSpPr txBox="1"/>
          <p:nvPr/>
        </p:nvSpPr>
        <p:spPr>
          <a:xfrm>
            <a:off x="821325" y="4171865"/>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01</a:t>
            </a:r>
          </a:p>
        </p:txBody>
      </p:sp>
      <p:sp>
        <p:nvSpPr>
          <p:cNvPr id="11" name="TextBox 11"/>
          <p:cNvSpPr txBox="1"/>
          <p:nvPr/>
        </p:nvSpPr>
        <p:spPr>
          <a:xfrm>
            <a:off x="4727552" y="4148052"/>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02</a:t>
            </a:r>
          </a:p>
        </p:txBody>
      </p:sp>
      <p:sp>
        <p:nvSpPr>
          <p:cNvPr id="12" name="TextBox 12"/>
          <p:cNvSpPr txBox="1"/>
          <p:nvPr/>
        </p:nvSpPr>
        <p:spPr>
          <a:xfrm>
            <a:off x="8547444" y="4028990"/>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03</a:t>
            </a:r>
          </a:p>
        </p:txBody>
      </p:sp>
      <p:sp>
        <p:nvSpPr>
          <p:cNvPr id="13" name="TextBox 13"/>
          <p:cNvSpPr txBox="1"/>
          <p:nvPr/>
        </p:nvSpPr>
        <p:spPr>
          <a:xfrm>
            <a:off x="12407401" y="4076615"/>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04</a:t>
            </a:r>
          </a:p>
        </p:txBody>
      </p:sp>
      <p:sp>
        <p:nvSpPr>
          <p:cNvPr id="14" name="TextBox 14"/>
          <p:cNvSpPr txBox="1"/>
          <p:nvPr/>
        </p:nvSpPr>
        <p:spPr>
          <a:xfrm>
            <a:off x="11369909" y="5921324"/>
            <a:ext cx="3121512" cy="1766609"/>
          </a:xfrm>
          <a:prstGeom prst="rect">
            <a:avLst/>
          </a:prstGeom>
        </p:spPr>
        <p:txBody>
          <a:bodyPr lIns="0" tIns="0" rIns="0" bIns="0" rtlCol="0" anchor="t">
            <a:spAutoFit/>
          </a:bodyPr>
          <a:lstStyle/>
          <a:p>
            <a:pPr algn="ctr">
              <a:lnSpc>
                <a:spcPts val="4781"/>
              </a:lnSpc>
            </a:pPr>
            <a:r>
              <a:rPr lang="en-US" sz="2951">
                <a:solidFill>
                  <a:srgbClr val="FFFFFF"/>
                </a:solidFill>
                <a:latin typeface="TT Chocolates Bold"/>
              </a:rPr>
              <a:t>Simulated Annealing</a:t>
            </a:r>
          </a:p>
          <a:p>
            <a:pPr algn="ctr">
              <a:lnSpc>
                <a:spcPts val="4781"/>
              </a:lnSpc>
            </a:pPr>
            <a:endParaRPr lang="en-US" sz="2951">
              <a:solidFill>
                <a:srgbClr val="FFFFFF"/>
              </a:solidFill>
              <a:latin typeface="TT Chocolates Bold"/>
            </a:endParaRPr>
          </a:p>
        </p:txBody>
      </p:sp>
      <p:sp>
        <p:nvSpPr>
          <p:cNvPr id="15" name="AutoShape 15"/>
          <p:cNvSpPr/>
          <p:nvPr/>
        </p:nvSpPr>
        <p:spPr>
          <a:xfrm flipV="1">
            <a:off x="10171221" y="4449951"/>
            <a:ext cx="1702780" cy="0"/>
          </a:xfrm>
          <a:prstGeom prst="line">
            <a:avLst/>
          </a:prstGeom>
          <a:ln w="47625" cap="rnd">
            <a:solidFill>
              <a:srgbClr val="5CE5F8"/>
            </a:solidFill>
            <a:prstDash val="sysDot"/>
            <a:headEnd type="none" w="sm" len="sm"/>
            <a:tailEnd type="none" w="sm" len="sm"/>
          </a:ln>
        </p:spPr>
      </p:sp>
      <p:sp>
        <p:nvSpPr>
          <p:cNvPr id="16" name="TextBox 16"/>
          <p:cNvSpPr txBox="1"/>
          <p:nvPr/>
        </p:nvSpPr>
        <p:spPr>
          <a:xfrm>
            <a:off x="7583244" y="5921324"/>
            <a:ext cx="3121512" cy="1766609"/>
          </a:xfrm>
          <a:prstGeom prst="rect">
            <a:avLst/>
          </a:prstGeom>
        </p:spPr>
        <p:txBody>
          <a:bodyPr lIns="0" tIns="0" rIns="0" bIns="0" rtlCol="0" anchor="t">
            <a:spAutoFit/>
          </a:bodyPr>
          <a:lstStyle/>
          <a:p>
            <a:pPr algn="ctr">
              <a:lnSpc>
                <a:spcPts val="4781"/>
              </a:lnSpc>
            </a:pPr>
            <a:r>
              <a:rPr lang="en-US" sz="2951">
                <a:solidFill>
                  <a:srgbClr val="FFFFFF"/>
                </a:solidFill>
                <a:latin typeface="TT Chocolates Bold"/>
              </a:rPr>
              <a:t>A Star </a:t>
            </a:r>
          </a:p>
          <a:p>
            <a:pPr algn="ctr">
              <a:lnSpc>
                <a:spcPts val="4781"/>
              </a:lnSpc>
            </a:pPr>
            <a:r>
              <a:rPr lang="en-US" sz="2951">
                <a:solidFill>
                  <a:srgbClr val="FFFFFF"/>
                </a:solidFill>
                <a:latin typeface="TT Chocolates Bold"/>
              </a:rPr>
              <a:t>Algorithm</a:t>
            </a:r>
          </a:p>
          <a:p>
            <a:pPr algn="ctr">
              <a:lnSpc>
                <a:spcPts val="4781"/>
              </a:lnSpc>
            </a:pPr>
            <a:endParaRPr lang="en-US" sz="2951">
              <a:solidFill>
                <a:srgbClr val="FFFFFF"/>
              </a:solidFill>
              <a:latin typeface="TT Chocolates Bold"/>
            </a:endParaRPr>
          </a:p>
        </p:txBody>
      </p:sp>
      <p:sp>
        <p:nvSpPr>
          <p:cNvPr id="17" name="TextBox 17"/>
          <p:cNvSpPr txBox="1"/>
          <p:nvPr/>
        </p:nvSpPr>
        <p:spPr>
          <a:xfrm>
            <a:off x="3819714" y="5921324"/>
            <a:ext cx="3121512" cy="1766609"/>
          </a:xfrm>
          <a:prstGeom prst="rect">
            <a:avLst/>
          </a:prstGeom>
        </p:spPr>
        <p:txBody>
          <a:bodyPr lIns="0" tIns="0" rIns="0" bIns="0" rtlCol="0" anchor="t">
            <a:spAutoFit/>
          </a:bodyPr>
          <a:lstStyle/>
          <a:p>
            <a:pPr algn="ctr">
              <a:lnSpc>
                <a:spcPts val="4781"/>
              </a:lnSpc>
            </a:pPr>
            <a:r>
              <a:rPr lang="en-US" sz="2951">
                <a:solidFill>
                  <a:srgbClr val="FFFFFF"/>
                </a:solidFill>
                <a:latin typeface="TT Chocolates Bold Italics"/>
              </a:rPr>
              <a:t>Floyd </a:t>
            </a:r>
            <a:r>
              <a:rPr lang="en-US" sz="2951">
                <a:solidFill>
                  <a:srgbClr val="FFFFFF"/>
                </a:solidFill>
                <a:latin typeface="TT Chocolates Bold"/>
              </a:rPr>
              <a:t>Warshall</a:t>
            </a:r>
          </a:p>
          <a:p>
            <a:pPr algn="ctr">
              <a:lnSpc>
                <a:spcPts val="4781"/>
              </a:lnSpc>
            </a:pPr>
            <a:r>
              <a:rPr lang="en-US" sz="2951">
                <a:solidFill>
                  <a:srgbClr val="FFFFFF"/>
                </a:solidFill>
                <a:latin typeface="TT Chocolates Bold"/>
              </a:rPr>
              <a:t>Algorithm</a:t>
            </a:r>
          </a:p>
          <a:p>
            <a:pPr algn="ctr">
              <a:lnSpc>
                <a:spcPts val="4781"/>
              </a:lnSpc>
            </a:pPr>
            <a:endParaRPr lang="en-US" sz="2951">
              <a:solidFill>
                <a:srgbClr val="FFFFFF"/>
              </a:solidFill>
              <a:latin typeface="TT Chocolates Bold"/>
            </a:endParaRPr>
          </a:p>
        </p:txBody>
      </p:sp>
      <p:sp>
        <p:nvSpPr>
          <p:cNvPr id="18" name="AutoShape 18"/>
          <p:cNvSpPr/>
          <p:nvPr/>
        </p:nvSpPr>
        <p:spPr>
          <a:xfrm flipV="1">
            <a:off x="6311264" y="4497576"/>
            <a:ext cx="1702780" cy="0"/>
          </a:xfrm>
          <a:prstGeom prst="line">
            <a:avLst/>
          </a:prstGeom>
          <a:ln w="47625" cap="rnd">
            <a:solidFill>
              <a:srgbClr val="5CE5F8"/>
            </a:solidFill>
            <a:prstDash val="sysDot"/>
            <a:headEnd type="none" w="sm" len="sm"/>
            <a:tailEnd type="none" w="sm" len="sm"/>
          </a:ln>
        </p:spPr>
      </p:sp>
      <p:sp>
        <p:nvSpPr>
          <p:cNvPr id="19" name="AutoShape 19"/>
          <p:cNvSpPr/>
          <p:nvPr/>
        </p:nvSpPr>
        <p:spPr>
          <a:xfrm flipV="1">
            <a:off x="2495154" y="4545201"/>
            <a:ext cx="1702780" cy="0"/>
          </a:xfrm>
          <a:prstGeom prst="line">
            <a:avLst/>
          </a:prstGeom>
          <a:ln w="47625" cap="rnd">
            <a:solidFill>
              <a:srgbClr val="5CE5F8"/>
            </a:solidFill>
            <a:prstDash val="sysDot"/>
            <a:headEnd type="none" w="sm" len="sm"/>
            <a:tailEnd type="none" w="sm" len="sm"/>
          </a:ln>
        </p:spPr>
      </p:sp>
      <p:sp>
        <p:nvSpPr>
          <p:cNvPr id="20" name="TextBox 20"/>
          <p:cNvSpPr txBox="1"/>
          <p:nvPr/>
        </p:nvSpPr>
        <p:spPr>
          <a:xfrm>
            <a:off x="40977" y="5921324"/>
            <a:ext cx="3121512" cy="1766609"/>
          </a:xfrm>
          <a:prstGeom prst="rect">
            <a:avLst/>
          </a:prstGeom>
        </p:spPr>
        <p:txBody>
          <a:bodyPr lIns="0" tIns="0" rIns="0" bIns="0" rtlCol="0" anchor="t">
            <a:spAutoFit/>
          </a:bodyPr>
          <a:lstStyle/>
          <a:p>
            <a:pPr algn="ctr">
              <a:lnSpc>
                <a:spcPts val="4781"/>
              </a:lnSpc>
            </a:pPr>
            <a:r>
              <a:rPr lang="en-US" sz="2951">
                <a:solidFill>
                  <a:srgbClr val="FFFFFF"/>
                </a:solidFill>
                <a:latin typeface="TT Chocolates Bold Italics"/>
              </a:rPr>
              <a:t>Dijkstra’s </a:t>
            </a:r>
            <a:r>
              <a:rPr lang="en-US" sz="2951">
                <a:solidFill>
                  <a:srgbClr val="FFFFFF"/>
                </a:solidFill>
                <a:latin typeface="TT Chocolates Bold"/>
              </a:rPr>
              <a:t>Algorithm</a:t>
            </a:r>
          </a:p>
          <a:p>
            <a:pPr algn="ctr">
              <a:lnSpc>
                <a:spcPts val="4781"/>
              </a:lnSpc>
            </a:pPr>
            <a:endParaRPr lang="en-US" sz="2951">
              <a:solidFill>
                <a:srgbClr val="FFFFFF"/>
              </a:solidFill>
              <a:latin typeface="TT Chocolates Bold"/>
            </a:endParaRPr>
          </a:p>
        </p:txBody>
      </p:sp>
      <p:sp>
        <p:nvSpPr>
          <p:cNvPr id="21" name="Freeform 21"/>
          <p:cNvSpPr/>
          <p:nvPr/>
        </p:nvSpPr>
        <p:spPr>
          <a:xfrm>
            <a:off x="15690110" y="3393287"/>
            <a:ext cx="2113329" cy="2113329"/>
          </a:xfrm>
          <a:custGeom>
            <a:avLst/>
            <a:gdLst/>
            <a:ahLst/>
            <a:cxnLst/>
            <a:rect l="l" t="t" r="r" b="b"/>
            <a:pathLst>
              <a:path w="2113329" h="2113329">
                <a:moveTo>
                  <a:pt x="0" y="0"/>
                </a:moveTo>
                <a:lnTo>
                  <a:pt x="2113330" y="0"/>
                </a:lnTo>
                <a:lnTo>
                  <a:pt x="2113330" y="2113329"/>
                </a:lnTo>
                <a:lnTo>
                  <a:pt x="0" y="21133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2" name="AutoShape 22"/>
          <p:cNvSpPr/>
          <p:nvPr/>
        </p:nvSpPr>
        <p:spPr>
          <a:xfrm flipV="1">
            <a:off x="13987330" y="4473764"/>
            <a:ext cx="1702780" cy="0"/>
          </a:xfrm>
          <a:prstGeom prst="line">
            <a:avLst/>
          </a:prstGeom>
          <a:ln w="47625" cap="rnd">
            <a:solidFill>
              <a:srgbClr val="5CE5F8"/>
            </a:solidFill>
            <a:prstDash val="sysDot"/>
            <a:headEnd type="none" w="sm" len="sm"/>
            <a:tailEnd type="none" w="sm" len="sm"/>
          </a:ln>
        </p:spPr>
      </p:sp>
      <p:sp>
        <p:nvSpPr>
          <p:cNvPr id="23" name="TextBox 23"/>
          <p:cNvSpPr txBox="1"/>
          <p:nvPr/>
        </p:nvSpPr>
        <p:spPr>
          <a:xfrm>
            <a:off x="16223510" y="4076615"/>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05</a:t>
            </a:r>
          </a:p>
        </p:txBody>
      </p:sp>
      <p:sp>
        <p:nvSpPr>
          <p:cNvPr id="24" name="TextBox 24"/>
          <p:cNvSpPr txBox="1"/>
          <p:nvPr/>
        </p:nvSpPr>
        <p:spPr>
          <a:xfrm>
            <a:off x="15129597" y="5921324"/>
            <a:ext cx="3121512" cy="1766609"/>
          </a:xfrm>
          <a:prstGeom prst="rect">
            <a:avLst/>
          </a:prstGeom>
        </p:spPr>
        <p:txBody>
          <a:bodyPr lIns="0" tIns="0" rIns="0" bIns="0" rtlCol="0" anchor="t">
            <a:spAutoFit/>
          </a:bodyPr>
          <a:lstStyle/>
          <a:p>
            <a:pPr algn="ctr">
              <a:lnSpc>
                <a:spcPts val="4781"/>
              </a:lnSpc>
            </a:pPr>
            <a:r>
              <a:rPr lang="en-US" sz="2951">
                <a:solidFill>
                  <a:srgbClr val="FFFFFF"/>
                </a:solidFill>
                <a:latin typeface="TT Chocolates Bold Italics"/>
              </a:rPr>
              <a:t>Genetic </a:t>
            </a:r>
          </a:p>
          <a:p>
            <a:pPr algn="ctr">
              <a:lnSpc>
                <a:spcPts val="4781"/>
              </a:lnSpc>
            </a:pPr>
            <a:r>
              <a:rPr lang="en-US" sz="2951">
                <a:solidFill>
                  <a:srgbClr val="FFFFFF"/>
                </a:solidFill>
                <a:latin typeface="TT Chocolates Bold Italics"/>
              </a:rPr>
              <a:t>Algorithm</a:t>
            </a:r>
          </a:p>
          <a:p>
            <a:pPr algn="ctr">
              <a:lnSpc>
                <a:spcPts val="4781"/>
              </a:lnSpc>
            </a:pPr>
            <a:endParaRPr lang="en-US" sz="2951">
              <a:solidFill>
                <a:srgbClr val="FFFFFF"/>
              </a:solidFill>
              <a:latin typeface="TT Chocolates Bold Italics"/>
            </a:endParaRPr>
          </a:p>
        </p:txBody>
      </p:sp>
      <p:sp>
        <p:nvSpPr>
          <p:cNvPr id="25" name="Freeform 25"/>
          <p:cNvSpPr/>
          <p:nvPr/>
        </p:nvSpPr>
        <p:spPr>
          <a:xfrm flipH="1">
            <a:off x="16571207" y="8053153"/>
            <a:ext cx="1376187" cy="2017097"/>
          </a:xfrm>
          <a:custGeom>
            <a:avLst/>
            <a:gdLst/>
            <a:ahLst/>
            <a:cxnLst/>
            <a:rect l="l" t="t" r="r" b="b"/>
            <a:pathLst>
              <a:path w="1376187" h="2017097">
                <a:moveTo>
                  <a:pt x="1376186" y="0"/>
                </a:moveTo>
                <a:lnTo>
                  <a:pt x="0" y="0"/>
                </a:lnTo>
                <a:lnTo>
                  <a:pt x="0" y="2017097"/>
                </a:lnTo>
                <a:lnTo>
                  <a:pt x="1376186" y="2017097"/>
                </a:lnTo>
                <a:lnTo>
                  <a:pt x="1376186" y="0"/>
                </a:lnTo>
                <a:close/>
              </a:path>
            </a:pathLst>
          </a:custGeom>
          <a:blipFill>
            <a:blip r:embed="rId6"/>
            <a:stretch>
              <a:fillRect/>
            </a:stretch>
          </a:blipFill>
        </p:spPr>
      </p:sp>
      <p:sp>
        <p:nvSpPr>
          <p:cNvPr id="26" name="Freeform 26"/>
          <p:cNvSpPr/>
          <p:nvPr/>
        </p:nvSpPr>
        <p:spPr>
          <a:xfrm>
            <a:off x="363306" y="8024051"/>
            <a:ext cx="916038" cy="2075301"/>
          </a:xfrm>
          <a:custGeom>
            <a:avLst/>
            <a:gdLst/>
            <a:ahLst/>
            <a:cxnLst/>
            <a:rect l="l" t="t" r="r" b="b"/>
            <a:pathLst>
              <a:path w="916038" h="2075301">
                <a:moveTo>
                  <a:pt x="0" y="0"/>
                </a:moveTo>
                <a:lnTo>
                  <a:pt x="916038" y="0"/>
                </a:lnTo>
                <a:lnTo>
                  <a:pt x="916038" y="2075301"/>
                </a:lnTo>
                <a:lnTo>
                  <a:pt x="0" y="2075301"/>
                </a:lnTo>
                <a:lnTo>
                  <a:pt x="0" y="0"/>
                </a:lnTo>
                <a:close/>
              </a:path>
            </a:pathLst>
          </a:custGeom>
          <a:blipFill>
            <a:blip r:embed="rId7"/>
            <a:stretch>
              <a:fillRect/>
            </a:stretch>
          </a:blipFill>
        </p:spPr>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294186" y="406589"/>
            <a:ext cx="7937973" cy="9510914"/>
            <a:chOff x="0" y="0"/>
            <a:chExt cx="8585708" cy="10287000"/>
          </a:xfrm>
        </p:grpSpPr>
        <p:sp>
          <p:nvSpPr>
            <p:cNvPr id="3" name="Freeform 3"/>
            <p:cNvSpPr/>
            <p:nvPr/>
          </p:nvSpPr>
          <p:spPr>
            <a:xfrm>
              <a:off x="0" y="0"/>
              <a:ext cx="8585708" cy="10286999"/>
            </a:xfrm>
            <a:custGeom>
              <a:avLst/>
              <a:gdLst/>
              <a:ahLst/>
              <a:cxnLst/>
              <a:rect l="l" t="t" r="r" b="b"/>
              <a:pathLst>
                <a:path w="8585708" h="10286999">
                  <a:moveTo>
                    <a:pt x="8585708" y="762"/>
                  </a:moveTo>
                  <a:cubicBezTo>
                    <a:pt x="8581644" y="20447"/>
                    <a:pt x="8577961" y="40132"/>
                    <a:pt x="8573515" y="59690"/>
                  </a:cubicBezTo>
                  <a:cubicBezTo>
                    <a:pt x="8478138" y="485521"/>
                    <a:pt x="8382634" y="911225"/>
                    <a:pt x="8287258" y="1337056"/>
                  </a:cubicBezTo>
                  <a:cubicBezTo>
                    <a:pt x="8146288" y="1966722"/>
                    <a:pt x="8005699" y="2596388"/>
                    <a:pt x="7864602" y="3225927"/>
                  </a:cubicBezTo>
                  <a:cubicBezTo>
                    <a:pt x="7691247" y="3999103"/>
                    <a:pt x="7517384" y="4772152"/>
                    <a:pt x="7344029" y="5545328"/>
                  </a:cubicBezTo>
                  <a:cubicBezTo>
                    <a:pt x="7194677" y="6211443"/>
                    <a:pt x="7045579" y="6877558"/>
                    <a:pt x="6896354" y="7543800"/>
                  </a:cubicBezTo>
                  <a:cubicBezTo>
                    <a:pt x="6765290" y="8129016"/>
                    <a:pt x="6634480" y="8714105"/>
                    <a:pt x="6503162" y="9299194"/>
                  </a:cubicBezTo>
                  <a:cubicBezTo>
                    <a:pt x="6429375" y="9628250"/>
                    <a:pt x="6354953" y="9957181"/>
                    <a:pt x="6280785" y="10286237"/>
                  </a:cubicBezTo>
                  <a:cubicBezTo>
                    <a:pt x="4199382" y="10286237"/>
                    <a:pt x="2118106" y="10286110"/>
                    <a:pt x="36830" y="10286999"/>
                  </a:cubicBezTo>
                  <a:cubicBezTo>
                    <a:pt x="6731" y="10286999"/>
                    <a:pt x="0" y="10280268"/>
                    <a:pt x="0" y="10250043"/>
                  </a:cubicBezTo>
                  <a:cubicBezTo>
                    <a:pt x="762" y="6845681"/>
                    <a:pt x="762" y="3441319"/>
                    <a:pt x="0" y="36957"/>
                  </a:cubicBezTo>
                  <a:cubicBezTo>
                    <a:pt x="0" y="6731"/>
                    <a:pt x="6731" y="0"/>
                    <a:pt x="36830" y="0"/>
                  </a:cubicBezTo>
                  <a:cubicBezTo>
                    <a:pt x="2886456" y="762"/>
                    <a:pt x="5736082" y="762"/>
                    <a:pt x="8585708" y="762"/>
                  </a:cubicBezTo>
                  <a:close/>
                </a:path>
              </a:pathLst>
            </a:custGeom>
            <a:blipFill>
              <a:blip r:embed="rId2"/>
              <a:stretch>
                <a:fillRect l="-39749" r="-39749"/>
              </a:stretch>
            </a:blipFill>
          </p:spPr>
        </p:sp>
      </p:grpSp>
      <p:sp>
        <p:nvSpPr>
          <p:cNvPr id="4" name="TextBox 4"/>
          <p:cNvSpPr txBox="1"/>
          <p:nvPr/>
        </p:nvSpPr>
        <p:spPr>
          <a:xfrm>
            <a:off x="8232159" y="1988984"/>
            <a:ext cx="8652476" cy="884858"/>
          </a:xfrm>
          <a:prstGeom prst="rect">
            <a:avLst/>
          </a:prstGeom>
        </p:spPr>
        <p:txBody>
          <a:bodyPr lIns="0" tIns="0" rIns="0" bIns="0" rtlCol="0" anchor="t">
            <a:spAutoFit/>
          </a:bodyPr>
          <a:lstStyle/>
          <a:p>
            <a:pPr marL="0" lvl="0" indent="0">
              <a:lnSpc>
                <a:spcPts val="6934"/>
              </a:lnSpc>
              <a:spcBef>
                <a:spcPct val="0"/>
              </a:spcBef>
            </a:pPr>
            <a:r>
              <a:rPr lang="en-US" sz="9631" dirty="0">
                <a:solidFill>
                  <a:schemeClr val="bg1"/>
                </a:solidFill>
                <a:latin typeface="Computer Says No"/>
              </a:rPr>
              <a:t>GENETIC ALGORITHM</a:t>
            </a:r>
          </a:p>
        </p:txBody>
      </p:sp>
      <p:sp>
        <p:nvSpPr>
          <p:cNvPr id="5" name="TextBox 5"/>
          <p:cNvSpPr txBox="1"/>
          <p:nvPr/>
        </p:nvSpPr>
        <p:spPr>
          <a:xfrm>
            <a:off x="7504633" y="3304059"/>
            <a:ext cx="8223524" cy="6535574"/>
          </a:xfrm>
          <a:prstGeom prst="rect">
            <a:avLst/>
          </a:prstGeom>
        </p:spPr>
        <p:txBody>
          <a:bodyPr lIns="0" tIns="0" rIns="0" bIns="0" rtlCol="0" anchor="t">
            <a:spAutoFit/>
          </a:bodyPr>
          <a:lstStyle/>
          <a:p>
            <a:pPr marL="648102" lvl="1" indent="-324051">
              <a:lnSpc>
                <a:spcPts val="4863"/>
              </a:lnSpc>
              <a:buFont typeface="Arial"/>
              <a:buChar char="•"/>
            </a:pPr>
            <a:r>
              <a:rPr lang="en-US" sz="3001">
                <a:solidFill>
                  <a:srgbClr val="FFFFFF"/>
                </a:solidFill>
                <a:latin typeface="TT Chocolates"/>
              </a:rPr>
              <a:t>A metaheuristic search algorithm inspired by the process of natural selection.</a:t>
            </a:r>
          </a:p>
          <a:p>
            <a:pPr marL="648102" lvl="1" indent="-324051">
              <a:lnSpc>
                <a:spcPts val="4863"/>
              </a:lnSpc>
              <a:buFont typeface="Arial"/>
              <a:buChar char="•"/>
            </a:pPr>
            <a:r>
              <a:rPr lang="en-US" sz="3001">
                <a:solidFill>
                  <a:srgbClr val="FFFFFF"/>
                </a:solidFill>
                <a:latin typeface="TT Chocolates"/>
              </a:rPr>
              <a:t>Uses a population of candidate solutions and applies genetic operators such as crossover and mutation to generate new solutions.</a:t>
            </a:r>
          </a:p>
          <a:p>
            <a:pPr marL="648102" lvl="1" indent="-324051">
              <a:lnSpc>
                <a:spcPts val="4863"/>
              </a:lnSpc>
              <a:buFont typeface="Arial"/>
              <a:buChar char="•"/>
            </a:pPr>
            <a:r>
              <a:rPr lang="en-US" sz="3001">
                <a:solidFill>
                  <a:srgbClr val="FFFFFF"/>
                </a:solidFill>
                <a:latin typeface="TT Chocolates"/>
              </a:rPr>
              <a:t>Fitness function evaluates the quality of each solution and selects the fittest individuals for the next generation.</a:t>
            </a:r>
          </a:p>
          <a:p>
            <a:pPr marL="648102" lvl="1" indent="-324051">
              <a:lnSpc>
                <a:spcPts val="4863"/>
              </a:lnSpc>
              <a:buFont typeface="Arial"/>
              <a:buChar char="•"/>
            </a:pPr>
            <a:r>
              <a:rPr lang="en-US" sz="3001">
                <a:solidFill>
                  <a:srgbClr val="FFFFFF"/>
                </a:solidFill>
                <a:latin typeface="TT Chocolates"/>
              </a:rPr>
              <a:t>Can be used for network routing to find the shortest path or optimal route between nodes.</a:t>
            </a:r>
          </a:p>
          <a:p>
            <a:pPr>
              <a:lnSpc>
                <a:spcPts val="3729"/>
              </a:lnSpc>
            </a:pPr>
            <a:endParaRPr lang="en-US" sz="3001">
              <a:solidFill>
                <a:srgbClr val="FFFFFF"/>
              </a:solidFill>
              <a:latin typeface="TT Chocolates"/>
            </a:endParaRPr>
          </a:p>
        </p:txBody>
      </p:sp>
      <p:sp>
        <p:nvSpPr>
          <p:cNvPr id="6" name="Freeform 6"/>
          <p:cNvSpPr/>
          <p:nvPr/>
        </p:nvSpPr>
        <p:spPr>
          <a:xfrm flipH="1">
            <a:off x="15575757" y="7642525"/>
            <a:ext cx="4224398" cy="3231550"/>
          </a:xfrm>
          <a:custGeom>
            <a:avLst/>
            <a:gdLst/>
            <a:ahLst/>
            <a:cxnLst/>
            <a:rect l="l" t="t" r="r" b="b"/>
            <a:pathLst>
              <a:path w="4224398" h="3231550">
                <a:moveTo>
                  <a:pt x="4224398" y="0"/>
                </a:moveTo>
                <a:lnTo>
                  <a:pt x="0" y="0"/>
                </a:lnTo>
                <a:lnTo>
                  <a:pt x="0" y="3231550"/>
                </a:lnTo>
                <a:lnTo>
                  <a:pt x="4224398" y="3231550"/>
                </a:lnTo>
                <a:lnTo>
                  <a:pt x="4224398" y="0"/>
                </a:lnTo>
                <a:close/>
              </a:path>
            </a:pathLst>
          </a:custGeom>
          <a:blipFill>
            <a:blip r:embed="rId3"/>
            <a:stretch>
              <a:fillRect/>
            </a:stretch>
          </a:blipFill>
        </p:spPr>
      </p:sp>
      <p:sp>
        <p:nvSpPr>
          <p:cNvPr id="7" name="Freeform 7"/>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4"/>
            <a:stretch>
              <a:fillRect/>
            </a:stretch>
          </a:blipFill>
        </p:spPr>
      </p:sp>
      <p:sp>
        <p:nvSpPr>
          <p:cNvPr id="8" name="Freeform 8"/>
          <p:cNvSpPr/>
          <p:nvPr/>
        </p:nvSpPr>
        <p:spPr>
          <a:xfrm>
            <a:off x="10571271" y="-3973982"/>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4"/>
            <a:stretch>
              <a:fillRect/>
            </a:stretch>
          </a:blipFill>
        </p:spPr>
      </p:sp>
      <p:sp>
        <p:nvSpPr>
          <p:cNvPr id="9" name="Freeform 9"/>
          <p:cNvSpPr/>
          <p:nvPr/>
        </p:nvSpPr>
        <p:spPr>
          <a:xfrm rot="1825457">
            <a:off x="-1911821" y="9152427"/>
            <a:ext cx="9971383" cy="4202938"/>
          </a:xfrm>
          <a:custGeom>
            <a:avLst/>
            <a:gdLst/>
            <a:ahLst/>
            <a:cxnLst/>
            <a:rect l="l" t="t" r="r" b="b"/>
            <a:pathLst>
              <a:path w="9971383" h="4202938">
                <a:moveTo>
                  <a:pt x="0" y="0"/>
                </a:moveTo>
                <a:lnTo>
                  <a:pt x="9971384" y="0"/>
                </a:lnTo>
                <a:lnTo>
                  <a:pt x="9971384" y="4202938"/>
                </a:lnTo>
                <a:lnTo>
                  <a:pt x="0" y="4202938"/>
                </a:lnTo>
                <a:lnTo>
                  <a:pt x="0" y="0"/>
                </a:lnTo>
                <a:close/>
              </a:path>
            </a:pathLst>
          </a:custGeom>
          <a:blipFill>
            <a:blip r:embed="rId5"/>
            <a:stretch>
              <a:fillRect/>
            </a:stretch>
          </a:blipFill>
        </p:spPr>
      </p:sp>
      <p:sp>
        <p:nvSpPr>
          <p:cNvPr id="10" name="Freeform 10"/>
          <p:cNvSpPr/>
          <p:nvPr/>
        </p:nvSpPr>
        <p:spPr>
          <a:xfrm>
            <a:off x="16650927" y="406589"/>
            <a:ext cx="1216746" cy="1023366"/>
          </a:xfrm>
          <a:custGeom>
            <a:avLst/>
            <a:gdLst/>
            <a:ahLst/>
            <a:cxnLst/>
            <a:rect l="l" t="t" r="r" b="b"/>
            <a:pathLst>
              <a:path w="1216746" h="1023366">
                <a:moveTo>
                  <a:pt x="0" y="0"/>
                </a:moveTo>
                <a:lnTo>
                  <a:pt x="1216746" y="0"/>
                </a:lnTo>
                <a:lnTo>
                  <a:pt x="1216746" y="1023365"/>
                </a:lnTo>
                <a:lnTo>
                  <a:pt x="0" y="1023365"/>
                </a:lnTo>
                <a:lnTo>
                  <a:pt x="0" y="0"/>
                </a:lnTo>
                <a:close/>
              </a:path>
            </a:pathLst>
          </a:custGeom>
          <a:blipFill>
            <a:blip r:embed="rId6"/>
            <a:stretch>
              <a:fillRect/>
            </a:stretch>
          </a:blipFill>
        </p:spPr>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42857" t="-3269" r="-6421" b="-15485"/>
            </a:stretch>
          </a:blipFill>
        </p:spPr>
      </p:sp>
      <p:grpSp>
        <p:nvGrpSpPr>
          <p:cNvPr id="3" name="Group 3"/>
          <p:cNvGrpSpPr/>
          <p:nvPr/>
        </p:nvGrpSpPr>
        <p:grpSpPr>
          <a:xfrm>
            <a:off x="-157959" y="0"/>
            <a:ext cx="18445959" cy="10287000"/>
            <a:chOff x="0" y="0"/>
            <a:chExt cx="24594612" cy="13716000"/>
          </a:xfrm>
        </p:grpSpPr>
        <p:pic>
          <p:nvPicPr>
            <p:cNvPr id="4" name="Picture 4"/>
            <p:cNvPicPr>
              <a:picLocks noChangeAspect="1"/>
            </p:cNvPicPr>
            <p:nvPr/>
          </p:nvPicPr>
          <p:blipFill>
            <a:blip r:embed="rId3"/>
            <a:srcRect l="15060" r="15060"/>
            <a:stretch>
              <a:fillRect/>
            </a:stretch>
          </p:blipFill>
          <p:spPr>
            <a:xfrm>
              <a:off x="0" y="0"/>
              <a:ext cx="24594612" cy="13716000"/>
            </a:xfrm>
            <a:prstGeom prst="rect">
              <a:avLst/>
            </a:prstGeom>
          </p:spPr>
        </p:pic>
      </p:grpSp>
      <p:grpSp>
        <p:nvGrpSpPr>
          <p:cNvPr id="5" name="Group 5"/>
          <p:cNvGrpSpPr/>
          <p:nvPr/>
        </p:nvGrpSpPr>
        <p:grpSpPr>
          <a:xfrm>
            <a:off x="2651814" y="2305625"/>
            <a:ext cx="800090" cy="1202563"/>
            <a:chOff x="0" y="0"/>
            <a:chExt cx="1066786" cy="1603418"/>
          </a:xfrm>
        </p:grpSpPr>
        <p:sp>
          <p:nvSpPr>
            <p:cNvPr id="6" name="Freeform 6"/>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A</a:t>
              </a:r>
            </a:p>
          </p:txBody>
        </p:sp>
      </p:grpSp>
      <p:grpSp>
        <p:nvGrpSpPr>
          <p:cNvPr id="8" name="Group 8"/>
          <p:cNvGrpSpPr/>
          <p:nvPr/>
        </p:nvGrpSpPr>
        <p:grpSpPr>
          <a:xfrm>
            <a:off x="13906348" y="1293032"/>
            <a:ext cx="800090" cy="1202563"/>
            <a:chOff x="0" y="0"/>
            <a:chExt cx="1066786" cy="1603418"/>
          </a:xfrm>
        </p:grpSpPr>
        <p:sp>
          <p:nvSpPr>
            <p:cNvPr id="9" name="Freeform 9"/>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TextBox 10"/>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C</a:t>
              </a:r>
            </a:p>
          </p:txBody>
        </p:sp>
      </p:grpSp>
      <p:grpSp>
        <p:nvGrpSpPr>
          <p:cNvPr id="11" name="Group 11"/>
          <p:cNvGrpSpPr/>
          <p:nvPr/>
        </p:nvGrpSpPr>
        <p:grpSpPr>
          <a:xfrm>
            <a:off x="17274460" y="4274879"/>
            <a:ext cx="800090" cy="1202563"/>
            <a:chOff x="0" y="0"/>
            <a:chExt cx="1066786" cy="1603418"/>
          </a:xfrm>
        </p:grpSpPr>
        <p:sp>
          <p:nvSpPr>
            <p:cNvPr id="12" name="Freeform 12"/>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3" name="TextBox 13"/>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E</a:t>
              </a:r>
            </a:p>
          </p:txBody>
        </p:sp>
      </p:grpSp>
      <p:grpSp>
        <p:nvGrpSpPr>
          <p:cNvPr id="14" name="Group 14"/>
          <p:cNvGrpSpPr/>
          <p:nvPr/>
        </p:nvGrpSpPr>
        <p:grpSpPr>
          <a:xfrm>
            <a:off x="10106600" y="7499621"/>
            <a:ext cx="800090" cy="1202563"/>
            <a:chOff x="0" y="0"/>
            <a:chExt cx="1066786" cy="1603418"/>
          </a:xfrm>
        </p:grpSpPr>
        <p:sp>
          <p:nvSpPr>
            <p:cNvPr id="15" name="Freeform 15"/>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6" name="TextBox 16"/>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D</a:t>
              </a:r>
            </a:p>
          </p:txBody>
        </p:sp>
      </p:grpSp>
      <p:grpSp>
        <p:nvGrpSpPr>
          <p:cNvPr id="17" name="Group 17"/>
          <p:cNvGrpSpPr/>
          <p:nvPr/>
        </p:nvGrpSpPr>
        <p:grpSpPr>
          <a:xfrm>
            <a:off x="4993570" y="8657018"/>
            <a:ext cx="800090" cy="1202563"/>
            <a:chOff x="0" y="0"/>
            <a:chExt cx="1066786" cy="1603418"/>
          </a:xfrm>
        </p:grpSpPr>
        <p:sp>
          <p:nvSpPr>
            <p:cNvPr id="18" name="Freeform 18"/>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9" name="TextBox 19"/>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B</a:t>
              </a:r>
            </a:p>
          </p:txBody>
        </p:sp>
      </p:grpSp>
      <p:sp>
        <p:nvSpPr>
          <p:cNvPr id="20" name="Freeform 20"/>
          <p:cNvSpPr/>
          <p:nvPr/>
        </p:nvSpPr>
        <p:spPr>
          <a:xfrm>
            <a:off x="3701088" y="1525150"/>
            <a:ext cx="1041579" cy="1560950"/>
          </a:xfrm>
          <a:custGeom>
            <a:avLst/>
            <a:gdLst/>
            <a:ahLst/>
            <a:cxnLst/>
            <a:rect l="l" t="t" r="r" b="b"/>
            <a:pathLst>
              <a:path w="1041579" h="1560950">
                <a:moveTo>
                  <a:pt x="0" y="0"/>
                </a:moveTo>
                <a:lnTo>
                  <a:pt x="1041579" y="0"/>
                </a:lnTo>
                <a:lnTo>
                  <a:pt x="1041579"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1" name="Freeform 21"/>
          <p:cNvSpPr/>
          <p:nvPr/>
        </p:nvSpPr>
        <p:spPr>
          <a:xfrm>
            <a:off x="9065020" y="6346063"/>
            <a:ext cx="1041579" cy="1560950"/>
          </a:xfrm>
          <a:custGeom>
            <a:avLst/>
            <a:gdLst/>
            <a:ahLst/>
            <a:cxnLst/>
            <a:rect l="l" t="t" r="r" b="b"/>
            <a:pathLst>
              <a:path w="1041579" h="1560950">
                <a:moveTo>
                  <a:pt x="0" y="0"/>
                </a:moveTo>
                <a:lnTo>
                  <a:pt x="1041580" y="0"/>
                </a:lnTo>
                <a:lnTo>
                  <a:pt x="1041580"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2" name="Freeform 22"/>
          <p:cNvSpPr/>
          <p:nvPr/>
        </p:nvSpPr>
        <p:spPr>
          <a:xfrm>
            <a:off x="17021888" y="5502100"/>
            <a:ext cx="1041579" cy="1560950"/>
          </a:xfrm>
          <a:custGeom>
            <a:avLst/>
            <a:gdLst/>
            <a:ahLst/>
            <a:cxnLst/>
            <a:rect l="l" t="t" r="r" b="b"/>
            <a:pathLst>
              <a:path w="1041579" h="1560950">
                <a:moveTo>
                  <a:pt x="0" y="0"/>
                </a:moveTo>
                <a:lnTo>
                  <a:pt x="1041580" y="0"/>
                </a:lnTo>
                <a:lnTo>
                  <a:pt x="1041580"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3" name="Freeform 23"/>
          <p:cNvSpPr/>
          <p:nvPr/>
        </p:nvSpPr>
        <p:spPr>
          <a:xfrm>
            <a:off x="12879216" y="1894313"/>
            <a:ext cx="1041579" cy="1560950"/>
          </a:xfrm>
          <a:custGeom>
            <a:avLst/>
            <a:gdLst/>
            <a:ahLst/>
            <a:cxnLst/>
            <a:rect l="l" t="t" r="r" b="b"/>
            <a:pathLst>
              <a:path w="1041579" h="1560950">
                <a:moveTo>
                  <a:pt x="0" y="0"/>
                </a:moveTo>
                <a:lnTo>
                  <a:pt x="1041579" y="0"/>
                </a:lnTo>
                <a:lnTo>
                  <a:pt x="1041579"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4" name="Freeform 24"/>
          <p:cNvSpPr/>
          <p:nvPr/>
        </p:nvSpPr>
        <p:spPr>
          <a:xfrm>
            <a:off x="3951991" y="7499621"/>
            <a:ext cx="1041579" cy="1560950"/>
          </a:xfrm>
          <a:custGeom>
            <a:avLst/>
            <a:gdLst/>
            <a:ahLst/>
            <a:cxnLst/>
            <a:rect l="l" t="t" r="r" b="b"/>
            <a:pathLst>
              <a:path w="1041579" h="1560950">
                <a:moveTo>
                  <a:pt x="0" y="0"/>
                </a:moveTo>
                <a:lnTo>
                  <a:pt x="1041579" y="0"/>
                </a:lnTo>
                <a:lnTo>
                  <a:pt x="1041579"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5" name="AutoShape 25"/>
          <p:cNvSpPr/>
          <p:nvPr/>
        </p:nvSpPr>
        <p:spPr>
          <a:xfrm>
            <a:off x="4742667" y="2305625"/>
            <a:ext cx="8136548" cy="369163"/>
          </a:xfrm>
          <a:prstGeom prst="line">
            <a:avLst/>
          </a:prstGeom>
          <a:ln w="38100" cap="flat">
            <a:solidFill>
              <a:srgbClr val="000000"/>
            </a:solidFill>
            <a:prstDash val="sysDash"/>
            <a:headEnd type="none" w="sm" len="sm"/>
            <a:tailEnd type="none" w="sm" len="sm"/>
          </a:ln>
        </p:spPr>
      </p:sp>
      <p:sp>
        <p:nvSpPr>
          <p:cNvPr id="26" name="AutoShape 26"/>
          <p:cNvSpPr/>
          <p:nvPr/>
        </p:nvSpPr>
        <p:spPr>
          <a:xfrm>
            <a:off x="4221878" y="3086100"/>
            <a:ext cx="250902" cy="4641720"/>
          </a:xfrm>
          <a:prstGeom prst="line">
            <a:avLst/>
          </a:prstGeom>
          <a:ln w="38100" cap="flat">
            <a:solidFill>
              <a:srgbClr val="000000"/>
            </a:solidFill>
            <a:prstDash val="sysDash"/>
            <a:headEnd type="none" w="sm" len="sm"/>
            <a:tailEnd type="none" w="sm" len="sm"/>
          </a:ln>
        </p:spPr>
      </p:sp>
      <p:sp>
        <p:nvSpPr>
          <p:cNvPr id="27" name="AutoShape 27"/>
          <p:cNvSpPr/>
          <p:nvPr/>
        </p:nvSpPr>
        <p:spPr>
          <a:xfrm>
            <a:off x="4742667" y="2305625"/>
            <a:ext cx="4843143" cy="4040438"/>
          </a:xfrm>
          <a:prstGeom prst="line">
            <a:avLst/>
          </a:prstGeom>
          <a:ln w="38100" cap="flat">
            <a:solidFill>
              <a:srgbClr val="000000"/>
            </a:solidFill>
            <a:prstDash val="sysDash"/>
            <a:headEnd type="none" w="sm" len="sm"/>
            <a:tailEnd type="none" w="sm" len="sm"/>
          </a:ln>
        </p:spPr>
      </p:sp>
      <p:sp>
        <p:nvSpPr>
          <p:cNvPr id="28" name="AutoShape 28"/>
          <p:cNvSpPr/>
          <p:nvPr/>
        </p:nvSpPr>
        <p:spPr>
          <a:xfrm flipV="1">
            <a:off x="4993570" y="7126538"/>
            <a:ext cx="4071451" cy="1153558"/>
          </a:xfrm>
          <a:prstGeom prst="line">
            <a:avLst/>
          </a:prstGeom>
          <a:ln w="38100" cap="flat">
            <a:solidFill>
              <a:srgbClr val="000000"/>
            </a:solidFill>
            <a:prstDash val="sysDash"/>
            <a:headEnd type="none" w="sm" len="sm"/>
            <a:tailEnd type="none" w="sm" len="sm"/>
          </a:ln>
        </p:spPr>
      </p:sp>
      <p:sp>
        <p:nvSpPr>
          <p:cNvPr id="29" name="AutoShape 29"/>
          <p:cNvSpPr/>
          <p:nvPr/>
        </p:nvSpPr>
        <p:spPr>
          <a:xfrm flipV="1">
            <a:off x="10106600" y="2674788"/>
            <a:ext cx="2772616" cy="4451750"/>
          </a:xfrm>
          <a:prstGeom prst="line">
            <a:avLst/>
          </a:prstGeom>
          <a:ln w="38100" cap="flat">
            <a:solidFill>
              <a:srgbClr val="000000"/>
            </a:solidFill>
            <a:prstDash val="sysDash"/>
            <a:headEnd type="none" w="sm" len="sm"/>
            <a:tailEnd type="none" w="sm" len="sm"/>
          </a:ln>
        </p:spPr>
      </p:sp>
      <p:sp>
        <p:nvSpPr>
          <p:cNvPr id="30" name="AutoShape 30"/>
          <p:cNvSpPr/>
          <p:nvPr/>
        </p:nvSpPr>
        <p:spPr>
          <a:xfrm flipH="1" flipV="1">
            <a:off x="13920795" y="2674788"/>
            <a:ext cx="3101094" cy="3607787"/>
          </a:xfrm>
          <a:prstGeom prst="line">
            <a:avLst/>
          </a:prstGeom>
          <a:ln w="38100" cap="flat">
            <a:solidFill>
              <a:srgbClr val="000000"/>
            </a:solidFill>
            <a:prstDash val="sysDash"/>
            <a:headEnd type="none" w="sm" len="sm"/>
            <a:tailEnd type="none" w="sm" len="sm"/>
          </a:ln>
        </p:spPr>
      </p:sp>
      <p:sp>
        <p:nvSpPr>
          <p:cNvPr id="31" name="AutoShape 31"/>
          <p:cNvSpPr/>
          <p:nvPr/>
        </p:nvSpPr>
        <p:spPr>
          <a:xfrm flipV="1">
            <a:off x="10092419" y="6282575"/>
            <a:ext cx="6929469" cy="780475"/>
          </a:xfrm>
          <a:prstGeom prst="line">
            <a:avLst/>
          </a:prstGeom>
          <a:ln w="38100" cap="flat">
            <a:solidFill>
              <a:srgbClr val="000000"/>
            </a:solidFill>
            <a:prstDash val="sysDash"/>
            <a:headEnd type="none" w="sm" len="sm"/>
            <a:tailEnd type="none" w="sm" len="sm"/>
          </a:ln>
        </p:spPr>
      </p:sp>
      <p:sp>
        <p:nvSpPr>
          <p:cNvPr id="32" name="AutoShape 32"/>
          <p:cNvSpPr/>
          <p:nvPr/>
        </p:nvSpPr>
        <p:spPr>
          <a:xfrm flipV="1">
            <a:off x="4993571" y="2681886"/>
            <a:ext cx="7860258" cy="5598210"/>
          </a:xfrm>
          <a:prstGeom prst="line">
            <a:avLst/>
          </a:prstGeom>
          <a:ln w="38100" cap="flat">
            <a:solidFill>
              <a:srgbClr val="000000"/>
            </a:solidFill>
            <a:prstDash val="sysDash"/>
            <a:headEnd type="none" w="sm" len="sm"/>
            <a:tailEnd type="none" w="sm" len="sm"/>
          </a:ln>
        </p:spPr>
      </p:sp>
      <p:sp>
        <p:nvSpPr>
          <p:cNvPr id="33" name="TextBox 33"/>
          <p:cNvSpPr txBox="1"/>
          <p:nvPr/>
        </p:nvSpPr>
        <p:spPr>
          <a:xfrm>
            <a:off x="3380050" y="526031"/>
            <a:ext cx="1602483" cy="900563"/>
          </a:xfrm>
          <a:prstGeom prst="rect">
            <a:avLst/>
          </a:prstGeom>
        </p:spPr>
        <p:txBody>
          <a:bodyPr lIns="0" tIns="0" rIns="0" bIns="0" rtlCol="0" anchor="t">
            <a:spAutoFit/>
          </a:bodyPr>
          <a:lstStyle/>
          <a:p>
            <a:pPr algn="ctr">
              <a:lnSpc>
                <a:spcPts val="7362"/>
              </a:lnSpc>
              <a:spcBef>
                <a:spcPct val="0"/>
              </a:spcBef>
            </a:pPr>
            <a:r>
              <a:rPr lang="en-US" sz="5258">
                <a:solidFill>
                  <a:srgbClr val="374F90"/>
                </a:solidFill>
                <a:latin typeface="Ara Hamah Alfidaa"/>
              </a:rPr>
              <a:t>SOURCE</a:t>
            </a:r>
          </a:p>
        </p:txBody>
      </p:sp>
      <p:sp>
        <p:nvSpPr>
          <p:cNvPr id="34" name="TextBox 34"/>
          <p:cNvSpPr txBox="1"/>
          <p:nvPr/>
        </p:nvSpPr>
        <p:spPr>
          <a:xfrm>
            <a:off x="15471342" y="6996952"/>
            <a:ext cx="2625233" cy="900563"/>
          </a:xfrm>
          <a:prstGeom prst="rect">
            <a:avLst/>
          </a:prstGeom>
        </p:spPr>
        <p:txBody>
          <a:bodyPr lIns="0" tIns="0" rIns="0" bIns="0" rtlCol="0" anchor="t">
            <a:spAutoFit/>
          </a:bodyPr>
          <a:lstStyle/>
          <a:p>
            <a:pPr algn="ctr">
              <a:lnSpc>
                <a:spcPts val="7362"/>
              </a:lnSpc>
              <a:spcBef>
                <a:spcPct val="0"/>
              </a:spcBef>
            </a:pPr>
            <a:r>
              <a:rPr lang="en-US" sz="5258">
                <a:solidFill>
                  <a:srgbClr val="374F90"/>
                </a:solidFill>
                <a:latin typeface="Ara Hamah Alfidaa"/>
              </a:rPr>
              <a:t>DESTINATION</a:t>
            </a:r>
          </a:p>
        </p:txBody>
      </p:sp>
      <p:sp>
        <p:nvSpPr>
          <p:cNvPr id="35" name="TextBox 35"/>
          <p:cNvSpPr txBox="1"/>
          <p:nvPr/>
        </p:nvSpPr>
        <p:spPr>
          <a:xfrm>
            <a:off x="3648436" y="470647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3</a:t>
            </a:r>
          </a:p>
        </p:txBody>
      </p:sp>
      <p:sp>
        <p:nvSpPr>
          <p:cNvPr id="36" name="TextBox 36"/>
          <p:cNvSpPr txBox="1"/>
          <p:nvPr/>
        </p:nvSpPr>
        <p:spPr>
          <a:xfrm>
            <a:off x="9247186" y="408053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2</a:t>
            </a:r>
          </a:p>
        </p:txBody>
      </p:sp>
      <p:sp>
        <p:nvSpPr>
          <p:cNvPr id="37" name="TextBox 37"/>
          <p:cNvSpPr txBox="1"/>
          <p:nvPr/>
        </p:nvSpPr>
        <p:spPr>
          <a:xfrm>
            <a:off x="8329284" y="1509999"/>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10</a:t>
            </a:r>
          </a:p>
        </p:txBody>
      </p:sp>
      <p:sp>
        <p:nvSpPr>
          <p:cNvPr id="38" name="TextBox 38"/>
          <p:cNvSpPr txBox="1"/>
          <p:nvPr/>
        </p:nvSpPr>
        <p:spPr>
          <a:xfrm>
            <a:off x="7246530" y="7502799"/>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3</a:t>
            </a:r>
          </a:p>
        </p:txBody>
      </p:sp>
      <p:sp>
        <p:nvSpPr>
          <p:cNvPr id="39" name="TextBox 39"/>
          <p:cNvSpPr txBox="1"/>
          <p:nvPr/>
        </p:nvSpPr>
        <p:spPr>
          <a:xfrm>
            <a:off x="13699284" y="662237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2</a:t>
            </a:r>
          </a:p>
        </p:txBody>
      </p:sp>
      <p:sp>
        <p:nvSpPr>
          <p:cNvPr id="40" name="TextBox 40"/>
          <p:cNvSpPr txBox="1"/>
          <p:nvPr/>
        </p:nvSpPr>
        <p:spPr>
          <a:xfrm>
            <a:off x="15471342" y="3683056"/>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7</a:t>
            </a:r>
          </a:p>
        </p:txBody>
      </p:sp>
      <p:sp>
        <p:nvSpPr>
          <p:cNvPr id="41" name="TextBox 41"/>
          <p:cNvSpPr txBox="1"/>
          <p:nvPr/>
        </p:nvSpPr>
        <p:spPr>
          <a:xfrm>
            <a:off x="11576767" y="449723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1</a:t>
            </a:r>
          </a:p>
        </p:txBody>
      </p:sp>
      <p:sp>
        <p:nvSpPr>
          <p:cNvPr id="42" name="TextBox 42"/>
          <p:cNvSpPr txBox="1"/>
          <p:nvPr/>
        </p:nvSpPr>
        <p:spPr>
          <a:xfrm>
            <a:off x="7246530" y="3787334"/>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8</a:t>
            </a:r>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42857" t="-3269" r="-6421" b="-15485"/>
            </a:stretch>
          </a:blipFill>
        </p:spPr>
      </p:sp>
      <p:grpSp>
        <p:nvGrpSpPr>
          <p:cNvPr id="3" name="Group 3"/>
          <p:cNvGrpSpPr/>
          <p:nvPr/>
        </p:nvGrpSpPr>
        <p:grpSpPr>
          <a:xfrm>
            <a:off x="0" y="0"/>
            <a:ext cx="18445959" cy="10287000"/>
            <a:chOff x="0" y="0"/>
            <a:chExt cx="24594612" cy="13716000"/>
          </a:xfrm>
        </p:grpSpPr>
        <p:pic>
          <p:nvPicPr>
            <p:cNvPr id="4" name="Picture 4"/>
            <p:cNvPicPr>
              <a:picLocks noChangeAspect="1"/>
            </p:cNvPicPr>
            <p:nvPr/>
          </p:nvPicPr>
          <p:blipFill>
            <a:blip r:embed="rId3"/>
            <a:srcRect l="15060" r="15060"/>
            <a:stretch>
              <a:fillRect/>
            </a:stretch>
          </p:blipFill>
          <p:spPr>
            <a:xfrm>
              <a:off x="0" y="0"/>
              <a:ext cx="24594612" cy="13716000"/>
            </a:xfrm>
            <a:prstGeom prst="rect">
              <a:avLst/>
            </a:prstGeom>
          </p:spPr>
        </p:pic>
      </p:grpSp>
      <p:grpSp>
        <p:nvGrpSpPr>
          <p:cNvPr id="5" name="Group 5"/>
          <p:cNvGrpSpPr/>
          <p:nvPr/>
        </p:nvGrpSpPr>
        <p:grpSpPr>
          <a:xfrm>
            <a:off x="2651814" y="2305625"/>
            <a:ext cx="800090" cy="1202563"/>
            <a:chOff x="0" y="0"/>
            <a:chExt cx="1066786" cy="1603418"/>
          </a:xfrm>
        </p:grpSpPr>
        <p:sp>
          <p:nvSpPr>
            <p:cNvPr id="6" name="Freeform 6"/>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A</a:t>
              </a:r>
            </a:p>
          </p:txBody>
        </p:sp>
      </p:grpSp>
      <p:grpSp>
        <p:nvGrpSpPr>
          <p:cNvPr id="8" name="Group 8"/>
          <p:cNvGrpSpPr/>
          <p:nvPr/>
        </p:nvGrpSpPr>
        <p:grpSpPr>
          <a:xfrm>
            <a:off x="13906348" y="1293032"/>
            <a:ext cx="800090" cy="1202563"/>
            <a:chOff x="0" y="0"/>
            <a:chExt cx="1066786" cy="1603418"/>
          </a:xfrm>
        </p:grpSpPr>
        <p:sp>
          <p:nvSpPr>
            <p:cNvPr id="9" name="Freeform 9"/>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TextBox 10"/>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C</a:t>
              </a:r>
            </a:p>
          </p:txBody>
        </p:sp>
      </p:grpSp>
      <p:grpSp>
        <p:nvGrpSpPr>
          <p:cNvPr id="11" name="Group 11"/>
          <p:cNvGrpSpPr/>
          <p:nvPr/>
        </p:nvGrpSpPr>
        <p:grpSpPr>
          <a:xfrm>
            <a:off x="17274460" y="4274879"/>
            <a:ext cx="800090" cy="1202563"/>
            <a:chOff x="0" y="0"/>
            <a:chExt cx="1066786" cy="1603418"/>
          </a:xfrm>
        </p:grpSpPr>
        <p:sp>
          <p:nvSpPr>
            <p:cNvPr id="12" name="Freeform 12"/>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3" name="TextBox 13"/>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E</a:t>
              </a:r>
            </a:p>
          </p:txBody>
        </p:sp>
      </p:grpSp>
      <p:grpSp>
        <p:nvGrpSpPr>
          <p:cNvPr id="14" name="Group 14"/>
          <p:cNvGrpSpPr/>
          <p:nvPr/>
        </p:nvGrpSpPr>
        <p:grpSpPr>
          <a:xfrm>
            <a:off x="10106600" y="7499621"/>
            <a:ext cx="800090" cy="1202563"/>
            <a:chOff x="0" y="0"/>
            <a:chExt cx="1066786" cy="1603418"/>
          </a:xfrm>
        </p:grpSpPr>
        <p:sp>
          <p:nvSpPr>
            <p:cNvPr id="15" name="Freeform 15"/>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6" name="TextBox 16"/>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D</a:t>
              </a:r>
            </a:p>
          </p:txBody>
        </p:sp>
      </p:grpSp>
      <p:grpSp>
        <p:nvGrpSpPr>
          <p:cNvPr id="17" name="Group 17"/>
          <p:cNvGrpSpPr/>
          <p:nvPr/>
        </p:nvGrpSpPr>
        <p:grpSpPr>
          <a:xfrm>
            <a:off x="4993570" y="8657018"/>
            <a:ext cx="800090" cy="1202563"/>
            <a:chOff x="0" y="0"/>
            <a:chExt cx="1066786" cy="1603418"/>
          </a:xfrm>
        </p:grpSpPr>
        <p:sp>
          <p:nvSpPr>
            <p:cNvPr id="18" name="Freeform 18"/>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9" name="TextBox 19"/>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B</a:t>
              </a:r>
            </a:p>
          </p:txBody>
        </p:sp>
      </p:grpSp>
      <p:sp>
        <p:nvSpPr>
          <p:cNvPr id="20" name="Freeform 20"/>
          <p:cNvSpPr/>
          <p:nvPr/>
        </p:nvSpPr>
        <p:spPr>
          <a:xfrm>
            <a:off x="3701088" y="1525150"/>
            <a:ext cx="1041579" cy="1560950"/>
          </a:xfrm>
          <a:custGeom>
            <a:avLst/>
            <a:gdLst/>
            <a:ahLst/>
            <a:cxnLst/>
            <a:rect l="l" t="t" r="r" b="b"/>
            <a:pathLst>
              <a:path w="1041579" h="1560950">
                <a:moveTo>
                  <a:pt x="0" y="0"/>
                </a:moveTo>
                <a:lnTo>
                  <a:pt x="1041579" y="0"/>
                </a:lnTo>
                <a:lnTo>
                  <a:pt x="1041579"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1" name="Freeform 21"/>
          <p:cNvSpPr/>
          <p:nvPr/>
        </p:nvSpPr>
        <p:spPr>
          <a:xfrm>
            <a:off x="9065020" y="6346063"/>
            <a:ext cx="1041579" cy="1560950"/>
          </a:xfrm>
          <a:custGeom>
            <a:avLst/>
            <a:gdLst/>
            <a:ahLst/>
            <a:cxnLst/>
            <a:rect l="l" t="t" r="r" b="b"/>
            <a:pathLst>
              <a:path w="1041579" h="1560950">
                <a:moveTo>
                  <a:pt x="0" y="0"/>
                </a:moveTo>
                <a:lnTo>
                  <a:pt x="1041580" y="0"/>
                </a:lnTo>
                <a:lnTo>
                  <a:pt x="1041580"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2" name="Freeform 22"/>
          <p:cNvSpPr/>
          <p:nvPr/>
        </p:nvSpPr>
        <p:spPr>
          <a:xfrm>
            <a:off x="17021888" y="5502100"/>
            <a:ext cx="1041579" cy="1560950"/>
          </a:xfrm>
          <a:custGeom>
            <a:avLst/>
            <a:gdLst/>
            <a:ahLst/>
            <a:cxnLst/>
            <a:rect l="l" t="t" r="r" b="b"/>
            <a:pathLst>
              <a:path w="1041579" h="1560950">
                <a:moveTo>
                  <a:pt x="0" y="0"/>
                </a:moveTo>
                <a:lnTo>
                  <a:pt x="1041580" y="0"/>
                </a:lnTo>
                <a:lnTo>
                  <a:pt x="1041580"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3" name="Freeform 23"/>
          <p:cNvSpPr/>
          <p:nvPr/>
        </p:nvSpPr>
        <p:spPr>
          <a:xfrm>
            <a:off x="12879216" y="1894313"/>
            <a:ext cx="1041579" cy="1560950"/>
          </a:xfrm>
          <a:custGeom>
            <a:avLst/>
            <a:gdLst/>
            <a:ahLst/>
            <a:cxnLst/>
            <a:rect l="l" t="t" r="r" b="b"/>
            <a:pathLst>
              <a:path w="1041579" h="1560950">
                <a:moveTo>
                  <a:pt x="0" y="0"/>
                </a:moveTo>
                <a:lnTo>
                  <a:pt x="1041579" y="0"/>
                </a:lnTo>
                <a:lnTo>
                  <a:pt x="1041579"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4" name="Freeform 24"/>
          <p:cNvSpPr/>
          <p:nvPr/>
        </p:nvSpPr>
        <p:spPr>
          <a:xfrm>
            <a:off x="3951991" y="7499621"/>
            <a:ext cx="1041579" cy="1560950"/>
          </a:xfrm>
          <a:custGeom>
            <a:avLst/>
            <a:gdLst/>
            <a:ahLst/>
            <a:cxnLst/>
            <a:rect l="l" t="t" r="r" b="b"/>
            <a:pathLst>
              <a:path w="1041579" h="1560950">
                <a:moveTo>
                  <a:pt x="0" y="0"/>
                </a:moveTo>
                <a:lnTo>
                  <a:pt x="1041579" y="0"/>
                </a:lnTo>
                <a:lnTo>
                  <a:pt x="1041579"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5" name="AutoShape 25"/>
          <p:cNvSpPr/>
          <p:nvPr/>
        </p:nvSpPr>
        <p:spPr>
          <a:xfrm>
            <a:off x="4742667" y="2305625"/>
            <a:ext cx="8136548" cy="369163"/>
          </a:xfrm>
          <a:prstGeom prst="line">
            <a:avLst/>
          </a:prstGeom>
          <a:ln w="38100" cap="flat">
            <a:solidFill>
              <a:srgbClr val="000000"/>
            </a:solidFill>
            <a:prstDash val="sysDash"/>
            <a:headEnd type="none" w="sm" len="sm"/>
            <a:tailEnd type="none" w="sm" len="sm"/>
          </a:ln>
        </p:spPr>
      </p:sp>
      <p:sp>
        <p:nvSpPr>
          <p:cNvPr id="26" name="AutoShape 26"/>
          <p:cNvSpPr/>
          <p:nvPr/>
        </p:nvSpPr>
        <p:spPr>
          <a:xfrm>
            <a:off x="4221878" y="3086100"/>
            <a:ext cx="250902" cy="4641720"/>
          </a:xfrm>
          <a:prstGeom prst="line">
            <a:avLst/>
          </a:prstGeom>
          <a:ln w="95250" cap="flat">
            <a:solidFill>
              <a:srgbClr val="8C52FF"/>
            </a:solidFill>
            <a:prstDash val="sysDash"/>
            <a:headEnd type="none" w="sm" len="sm"/>
            <a:tailEnd type="none" w="sm" len="sm"/>
          </a:ln>
        </p:spPr>
      </p:sp>
      <p:sp>
        <p:nvSpPr>
          <p:cNvPr id="27" name="AutoShape 27"/>
          <p:cNvSpPr/>
          <p:nvPr/>
        </p:nvSpPr>
        <p:spPr>
          <a:xfrm>
            <a:off x="4742667" y="2305625"/>
            <a:ext cx="4843143" cy="4040438"/>
          </a:xfrm>
          <a:prstGeom prst="line">
            <a:avLst/>
          </a:prstGeom>
          <a:ln w="38100" cap="flat">
            <a:solidFill>
              <a:srgbClr val="000000"/>
            </a:solidFill>
            <a:prstDash val="sysDash"/>
            <a:headEnd type="none" w="sm" len="sm"/>
            <a:tailEnd type="none" w="sm" len="sm"/>
          </a:ln>
        </p:spPr>
      </p:sp>
      <p:sp>
        <p:nvSpPr>
          <p:cNvPr id="28" name="AutoShape 28"/>
          <p:cNvSpPr/>
          <p:nvPr/>
        </p:nvSpPr>
        <p:spPr>
          <a:xfrm flipV="1">
            <a:off x="4993570" y="7126538"/>
            <a:ext cx="4071451" cy="1153558"/>
          </a:xfrm>
          <a:prstGeom prst="line">
            <a:avLst/>
          </a:prstGeom>
          <a:ln w="95250" cap="flat">
            <a:solidFill>
              <a:srgbClr val="8C52FF"/>
            </a:solidFill>
            <a:prstDash val="sysDash"/>
            <a:headEnd type="none" w="sm" len="sm"/>
            <a:tailEnd type="none" w="sm" len="sm"/>
          </a:ln>
        </p:spPr>
      </p:sp>
      <p:sp>
        <p:nvSpPr>
          <p:cNvPr id="29" name="AutoShape 29"/>
          <p:cNvSpPr/>
          <p:nvPr/>
        </p:nvSpPr>
        <p:spPr>
          <a:xfrm flipV="1">
            <a:off x="10106600" y="2674788"/>
            <a:ext cx="2772616" cy="4451750"/>
          </a:xfrm>
          <a:prstGeom prst="line">
            <a:avLst/>
          </a:prstGeom>
          <a:ln w="38100" cap="flat">
            <a:solidFill>
              <a:srgbClr val="000000"/>
            </a:solidFill>
            <a:prstDash val="sysDash"/>
            <a:headEnd type="none" w="sm" len="sm"/>
            <a:tailEnd type="none" w="sm" len="sm"/>
          </a:ln>
        </p:spPr>
      </p:sp>
      <p:sp>
        <p:nvSpPr>
          <p:cNvPr id="30" name="AutoShape 30"/>
          <p:cNvSpPr/>
          <p:nvPr/>
        </p:nvSpPr>
        <p:spPr>
          <a:xfrm flipH="1" flipV="1">
            <a:off x="13920795" y="2674788"/>
            <a:ext cx="3101094" cy="3607787"/>
          </a:xfrm>
          <a:prstGeom prst="line">
            <a:avLst/>
          </a:prstGeom>
          <a:ln w="38100" cap="flat">
            <a:solidFill>
              <a:srgbClr val="000000"/>
            </a:solidFill>
            <a:prstDash val="sysDash"/>
            <a:headEnd type="none" w="sm" len="sm"/>
            <a:tailEnd type="none" w="sm" len="sm"/>
          </a:ln>
        </p:spPr>
      </p:sp>
      <p:sp>
        <p:nvSpPr>
          <p:cNvPr id="31" name="AutoShape 31"/>
          <p:cNvSpPr/>
          <p:nvPr/>
        </p:nvSpPr>
        <p:spPr>
          <a:xfrm flipV="1">
            <a:off x="10092419" y="6282575"/>
            <a:ext cx="6929469" cy="780475"/>
          </a:xfrm>
          <a:prstGeom prst="line">
            <a:avLst/>
          </a:prstGeom>
          <a:ln w="95250" cap="flat">
            <a:solidFill>
              <a:srgbClr val="8C52FF"/>
            </a:solidFill>
            <a:prstDash val="sysDash"/>
            <a:headEnd type="none" w="sm" len="sm"/>
            <a:tailEnd type="none" w="sm" len="sm"/>
          </a:ln>
        </p:spPr>
      </p:sp>
      <p:sp>
        <p:nvSpPr>
          <p:cNvPr id="32" name="AutoShape 32"/>
          <p:cNvSpPr/>
          <p:nvPr/>
        </p:nvSpPr>
        <p:spPr>
          <a:xfrm flipV="1">
            <a:off x="4993571" y="2716936"/>
            <a:ext cx="7852538" cy="5563159"/>
          </a:xfrm>
          <a:prstGeom prst="line">
            <a:avLst/>
          </a:prstGeom>
          <a:ln w="38100" cap="flat">
            <a:solidFill>
              <a:srgbClr val="000000"/>
            </a:solidFill>
            <a:prstDash val="sysDash"/>
            <a:headEnd type="none" w="sm" len="sm"/>
            <a:tailEnd type="none" w="sm" len="sm"/>
          </a:ln>
        </p:spPr>
      </p:sp>
      <p:sp>
        <p:nvSpPr>
          <p:cNvPr id="33" name="TextBox 33"/>
          <p:cNvSpPr txBox="1"/>
          <p:nvPr/>
        </p:nvSpPr>
        <p:spPr>
          <a:xfrm>
            <a:off x="3380050" y="526031"/>
            <a:ext cx="1602483" cy="900563"/>
          </a:xfrm>
          <a:prstGeom prst="rect">
            <a:avLst/>
          </a:prstGeom>
        </p:spPr>
        <p:txBody>
          <a:bodyPr lIns="0" tIns="0" rIns="0" bIns="0" rtlCol="0" anchor="t">
            <a:spAutoFit/>
          </a:bodyPr>
          <a:lstStyle/>
          <a:p>
            <a:pPr algn="ctr">
              <a:lnSpc>
                <a:spcPts val="7362"/>
              </a:lnSpc>
              <a:spcBef>
                <a:spcPct val="0"/>
              </a:spcBef>
            </a:pPr>
            <a:r>
              <a:rPr lang="en-US" sz="5258">
                <a:solidFill>
                  <a:srgbClr val="374F90"/>
                </a:solidFill>
                <a:latin typeface="Ara Hamah Alfidaa"/>
              </a:rPr>
              <a:t>SOURCE</a:t>
            </a:r>
          </a:p>
        </p:txBody>
      </p:sp>
      <p:sp>
        <p:nvSpPr>
          <p:cNvPr id="34" name="TextBox 34"/>
          <p:cNvSpPr txBox="1"/>
          <p:nvPr/>
        </p:nvSpPr>
        <p:spPr>
          <a:xfrm>
            <a:off x="15471342" y="6996952"/>
            <a:ext cx="2625233" cy="900563"/>
          </a:xfrm>
          <a:prstGeom prst="rect">
            <a:avLst/>
          </a:prstGeom>
        </p:spPr>
        <p:txBody>
          <a:bodyPr lIns="0" tIns="0" rIns="0" bIns="0" rtlCol="0" anchor="t">
            <a:spAutoFit/>
          </a:bodyPr>
          <a:lstStyle/>
          <a:p>
            <a:pPr algn="ctr">
              <a:lnSpc>
                <a:spcPts val="7362"/>
              </a:lnSpc>
              <a:spcBef>
                <a:spcPct val="0"/>
              </a:spcBef>
            </a:pPr>
            <a:r>
              <a:rPr lang="en-US" sz="5258">
                <a:solidFill>
                  <a:srgbClr val="374F90"/>
                </a:solidFill>
                <a:latin typeface="Ara Hamah Alfidaa"/>
              </a:rPr>
              <a:t>DESTINATION</a:t>
            </a:r>
          </a:p>
        </p:txBody>
      </p:sp>
      <p:sp>
        <p:nvSpPr>
          <p:cNvPr id="35" name="TextBox 35"/>
          <p:cNvSpPr txBox="1"/>
          <p:nvPr/>
        </p:nvSpPr>
        <p:spPr>
          <a:xfrm>
            <a:off x="3648436" y="470647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3</a:t>
            </a:r>
          </a:p>
        </p:txBody>
      </p:sp>
      <p:sp>
        <p:nvSpPr>
          <p:cNvPr id="36" name="TextBox 36"/>
          <p:cNvSpPr txBox="1"/>
          <p:nvPr/>
        </p:nvSpPr>
        <p:spPr>
          <a:xfrm>
            <a:off x="9247186" y="408053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2</a:t>
            </a:r>
          </a:p>
        </p:txBody>
      </p:sp>
      <p:sp>
        <p:nvSpPr>
          <p:cNvPr id="37" name="TextBox 37"/>
          <p:cNvSpPr txBox="1"/>
          <p:nvPr/>
        </p:nvSpPr>
        <p:spPr>
          <a:xfrm>
            <a:off x="8329284" y="1509999"/>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10</a:t>
            </a:r>
          </a:p>
        </p:txBody>
      </p:sp>
      <p:sp>
        <p:nvSpPr>
          <p:cNvPr id="38" name="TextBox 38"/>
          <p:cNvSpPr txBox="1"/>
          <p:nvPr/>
        </p:nvSpPr>
        <p:spPr>
          <a:xfrm>
            <a:off x="7246530" y="7502799"/>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3</a:t>
            </a:r>
          </a:p>
        </p:txBody>
      </p:sp>
      <p:sp>
        <p:nvSpPr>
          <p:cNvPr id="39" name="TextBox 39"/>
          <p:cNvSpPr txBox="1"/>
          <p:nvPr/>
        </p:nvSpPr>
        <p:spPr>
          <a:xfrm>
            <a:off x="13699284" y="662237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2</a:t>
            </a:r>
          </a:p>
        </p:txBody>
      </p:sp>
      <p:sp>
        <p:nvSpPr>
          <p:cNvPr id="40" name="TextBox 40"/>
          <p:cNvSpPr txBox="1"/>
          <p:nvPr/>
        </p:nvSpPr>
        <p:spPr>
          <a:xfrm>
            <a:off x="15471342" y="3683056"/>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7</a:t>
            </a:r>
          </a:p>
        </p:txBody>
      </p:sp>
      <p:sp>
        <p:nvSpPr>
          <p:cNvPr id="41" name="TextBox 41"/>
          <p:cNvSpPr txBox="1"/>
          <p:nvPr/>
        </p:nvSpPr>
        <p:spPr>
          <a:xfrm>
            <a:off x="11576767" y="449723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1</a:t>
            </a:r>
          </a:p>
        </p:txBody>
      </p:sp>
      <p:sp>
        <p:nvSpPr>
          <p:cNvPr id="42" name="TextBox 42"/>
          <p:cNvSpPr txBox="1"/>
          <p:nvPr/>
        </p:nvSpPr>
        <p:spPr>
          <a:xfrm>
            <a:off x="7246530" y="3787334"/>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8</a:t>
            </a:r>
          </a:p>
        </p:txBody>
      </p:sp>
      <p:sp>
        <p:nvSpPr>
          <p:cNvPr id="43" name="TextBox 43"/>
          <p:cNvSpPr txBox="1"/>
          <p:nvPr/>
        </p:nvSpPr>
        <p:spPr>
          <a:xfrm>
            <a:off x="11369970" y="8524223"/>
            <a:ext cx="5904490" cy="690851"/>
          </a:xfrm>
          <a:prstGeom prst="rect">
            <a:avLst/>
          </a:prstGeom>
        </p:spPr>
        <p:txBody>
          <a:bodyPr lIns="0" tIns="0" rIns="0" bIns="0" rtlCol="0" anchor="t">
            <a:spAutoFit/>
          </a:bodyPr>
          <a:lstStyle/>
          <a:p>
            <a:pPr algn="ctr">
              <a:lnSpc>
                <a:spcPts val="5580"/>
              </a:lnSpc>
              <a:spcBef>
                <a:spcPct val="0"/>
              </a:spcBef>
            </a:pPr>
            <a:r>
              <a:rPr lang="en-US" sz="3985">
                <a:solidFill>
                  <a:srgbClr val="374F90"/>
                </a:solidFill>
                <a:latin typeface="TT Chocolates Bold"/>
              </a:rPr>
              <a:t>Total Cost = 8</a:t>
            </a:r>
          </a:p>
        </p:txBody>
      </p:sp>
      <p:sp>
        <p:nvSpPr>
          <p:cNvPr id="44" name="TextBox 44"/>
          <p:cNvSpPr txBox="1"/>
          <p:nvPr/>
        </p:nvSpPr>
        <p:spPr>
          <a:xfrm>
            <a:off x="11369970" y="9234124"/>
            <a:ext cx="5904490" cy="690851"/>
          </a:xfrm>
          <a:prstGeom prst="rect">
            <a:avLst/>
          </a:prstGeom>
        </p:spPr>
        <p:txBody>
          <a:bodyPr lIns="0" tIns="0" rIns="0" bIns="0" rtlCol="0" anchor="t">
            <a:spAutoFit/>
          </a:bodyPr>
          <a:lstStyle/>
          <a:p>
            <a:pPr algn="ctr">
              <a:lnSpc>
                <a:spcPts val="5580"/>
              </a:lnSpc>
              <a:spcBef>
                <a:spcPct val="0"/>
              </a:spcBef>
            </a:pPr>
            <a:r>
              <a:rPr lang="en-US" sz="3985">
                <a:solidFill>
                  <a:srgbClr val="374F90"/>
                </a:solidFill>
                <a:latin typeface="TT Chocolates Bold"/>
              </a:rPr>
              <a:t>Path: A-&gt;B-&gt;D-&gt;E</a:t>
            </a:r>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42857" t="-3269" r="-6421" b="-15485"/>
            </a:stretch>
          </a:blipFill>
        </p:spPr>
      </p:sp>
      <p:grpSp>
        <p:nvGrpSpPr>
          <p:cNvPr id="3" name="Group 3"/>
          <p:cNvGrpSpPr/>
          <p:nvPr/>
        </p:nvGrpSpPr>
        <p:grpSpPr>
          <a:xfrm>
            <a:off x="-157959" y="0"/>
            <a:ext cx="18445959" cy="10287000"/>
            <a:chOff x="0" y="0"/>
            <a:chExt cx="24594612" cy="13716000"/>
          </a:xfrm>
        </p:grpSpPr>
        <p:pic>
          <p:nvPicPr>
            <p:cNvPr id="4" name="Picture 4"/>
            <p:cNvPicPr>
              <a:picLocks noChangeAspect="1"/>
            </p:cNvPicPr>
            <p:nvPr/>
          </p:nvPicPr>
          <p:blipFill>
            <a:blip r:embed="rId3"/>
            <a:srcRect l="15060" r="15060"/>
            <a:stretch>
              <a:fillRect/>
            </a:stretch>
          </p:blipFill>
          <p:spPr>
            <a:xfrm>
              <a:off x="0" y="0"/>
              <a:ext cx="24594612" cy="13716000"/>
            </a:xfrm>
            <a:prstGeom prst="rect">
              <a:avLst/>
            </a:prstGeom>
          </p:spPr>
        </p:pic>
      </p:grpSp>
      <p:grpSp>
        <p:nvGrpSpPr>
          <p:cNvPr id="5" name="Group 5"/>
          <p:cNvGrpSpPr/>
          <p:nvPr/>
        </p:nvGrpSpPr>
        <p:grpSpPr>
          <a:xfrm>
            <a:off x="2651814" y="2305625"/>
            <a:ext cx="800090" cy="1202563"/>
            <a:chOff x="0" y="0"/>
            <a:chExt cx="1066786" cy="1603418"/>
          </a:xfrm>
        </p:grpSpPr>
        <p:sp>
          <p:nvSpPr>
            <p:cNvPr id="6" name="Freeform 6"/>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A</a:t>
              </a:r>
            </a:p>
          </p:txBody>
        </p:sp>
      </p:grpSp>
      <p:grpSp>
        <p:nvGrpSpPr>
          <p:cNvPr id="8" name="Group 8"/>
          <p:cNvGrpSpPr/>
          <p:nvPr/>
        </p:nvGrpSpPr>
        <p:grpSpPr>
          <a:xfrm>
            <a:off x="13906348" y="1293032"/>
            <a:ext cx="800090" cy="1202563"/>
            <a:chOff x="0" y="0"/>
            <a:chExt cx="1066786" cy="1603418"/>
          </a:xfrm>
        </p:grpSpPr>
        <p:sp>
          <p:nvSpPr>
            <p:cNvPr id="9" name="Freeform 9"/>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TextBox 10"/>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C</a:t>
              </a:r>
            </a:p>
          </p:txBody>
        </p:sp>
      </p:grpSp>
      <p:grpSp>
        <p:nvGrpSpPr>
          <p:cNvPr id="11" name="Group 11"/>
          <p:cNvGrpSpPr/>
          <p:nvPr/>
        </p:nvGrpSpPr>
        <p:grpSpPr>
          <a:xfrm>
            <a:off x="17274460" y="4274879"/>
            <a:ext cx="800090" cy="1202563"/>
            <a:chOff x="0" y="0"/>
            <a:chExt cx="1066786" cy="1603418"/>
          </a:xfrm>
        </p:grpSpPr>
        <p:sp>
          <p:nvSpPr>
            <p:cNvPr id="12" name="Freeform 12"/>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3" name="TextBox 13"/>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E</a:t>
              </a:r>
            </a:p>
          </p:txBody>
        </p:sp>
      </p:grpSp>
      <p:grpSp>
        <p:nvGrpSpPr>
          <p:cNvPr id="14" name="Group 14"/>
          <p:cNvGrpSpPr/>
          <p:nvPr/>
        </p:nvGrpSpPr>
        <p:grpSpPr>
          <a:xfrm>
            <a:off x="10106600" y="7499621"/>
            <a:ext cx="800090" cy="1202563"/>
            <a:chOff x="0" y="0"/>
            <a:chExt cx="1066786" cy="1603418"/>
          </a:xfrm>
        </p:grpSpPr>
        <p:sp>
          <p:nvSpPr>
            <p:cNvPr id="15" name="Freeform 15"/>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6" name="TextBox 16"/>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D</a:t>
              </a:r>
            </a:p>
          </p:txBody>
        </p:sp>
      </p:grpSp>
      <p:grpSp>
        <p:nvGrpSpPr>
          <p:cNvPr id="17" name="Group 17"/>
          <p:cNvGrpSpPr/>
          <p:nvPr/>
        </p:nvGrpSpPr>
        <p:grpSpPr>
          <a:xfrm>
            <a:off x="4993570" y="8657018"/>
            <a:ext cx="800090" cy="1202563"/>
            <a:chOff x="0" y="0"/>
            <a:chExt cx="1066786" cy="1603418"/>
          </a:xfrm>
        </p:grpSpPr>
        <p:sp>
          <p:nvSpPr>
            <p:cNvPr id="18" name="Freeform 18"/>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9" name="TextBox 19"/>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B</a:t>
              </a:r>
            </a:p>
          </p:txBody>
        </p:sp>
      </p:grpSp>
      <p:sp>
        <p:nvSpPr>
          <p:cNvPr id="20" name="Freeform 20"/>
          <p:cNvSpPr/>
          <p:nvPr/>
        </p:nvSpPr>
        <p:spPr>
          <a:xfrm>
            <a:off x="3701088" y="1525150"/>
            <a:ext cx="1041579" cy="1560950"/>
          </a:xfrm>
          <a:custGeom>
            <a:avLst/>
            <a:gdLst/>
            <a:ahLst/>
            <a:cxnLst/>
            <a:rect l="l" t="t" r="r" b="b"/>
            <a:pathLst>
              <a:path w="1041579" h="1560950">
                <a:moveTo>
                  <a:pt x="0" y="0"/>
                </a:moveTo>
                <a:lnTo>
                  <a:pt x="1041579" y="0"/>
                </a:lnTo>
                <a:lnTo>
                  <a:pt x="1041579"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1" name="Freeform 21"/>
          <p:cNvSpPr/>
          <p:nvPr/>
        </p:nvSpPr>
        <p:spPr>
          <a:xfrm>
            <a:off x="9065020" y="6346063"/>
            <a:ext cx="1041579" cy="1560950"/>
          </a:xfrm>
          <a:custGeom>
            <a:avLst/>
            <a:gdLst/>
            <a:ahLst/>
            <a:cxnLst/>
            <a:rect l="l" t="t" r="r" b="b"/>
            <a:pathLst>
              <a:path w="1041579" h="1560950">
                <a:moveTo>
                  <a:pt x="0" y="0"/>
                </a:moveTo>
                <a:lnTo>
                  <a:pt x="1041580" y="0"/>
                </a:lnTo>
                <a:lnTo>
                  <a:pt x="1041580"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2" name="Freeform 22"/>
          <p:cNvSpPr/>
          <p:nvPr/>
        </p:nvSpPr>
        <p:spPr>
          <a:xfrm>
            <a:off x="17021888" y="5502100"/>
            <a:ext cx="1041579" cy="1560950"/>
          </a:xfrm>
          <a:custGeom>
            <a:avLst/>
            <a:gdLst/>
            <a:ahLst/>
            <a:cxnLst/>
            <a:rect l="l" t="t" r="r" b="b"/>
            <a:pathLst>
              <a:path w="1041579" h="1560950">
                <a:moveTo>
                  <a:pt x="0" y="0"/>
                </a:moveTo>
                <a:lnTo>
                  <a:pt x="1041580" y="0"/>
                </a:lnTo>
                <a:lnTo>
                  <a:pt x="1041580"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3" name="Freeform 23"/>
          <p:cNvSpPr/>
          <p:nvPr/>
        </p:nvSpPr>
        <p:spPr>
          <a:xfrm>
            <a:off x="12879216" y="1894313"/>
            <a:ext cx="1041579" cy="1560950"/>
          </a:xfrm>
          <a:custGeom>
            <a:avLst/>
            <a:gdLst/>
            <a:ahLst/>
            <a:cxnLst/>
            <a:rect l="l" t="t" r="r" b="b"/>
            <a:pathLst>
              <a:path w="1041579" h="1560950">
                <a:moveTo>
                  <a:pt x="0" y="0"/>
                </a:moveTo>
                <a:lnTo>
                  <a:pt x="1041579" y="0"/>
                </a:lnTo>
                <a:lnTo>
                  <a:pt x="1041579"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4" name="Freeform 24"/>
          <p:cNvSpPr/>
          <p:nvPr/>
        </p:nvSpPr>
        <p:spPr>
          <a:xfrm>
            <a:off x="3951991" y="7499621"/>
            <a:ext cx="1041579" cy="1560950"/>
          </a:xfrm>
          <a:custGeom>
            <a:avLst/>
            <a:gdLst/>
            <a:ahLst/>
            <a:cxnLst/>
            <a:rect l="l" t="t" r="r" b="b"/>
            <a:pathLst>
              <a:path w="1041579" h="1560950">
                <a:moveTo>
                  <a:pt x="0" y="0"/>
                </a:moveTo>
                <a:lnTo>
                  <a:pt x="1041579" y="0"/>
                </a:lnTo>
                <a:lnTo>
                  <a:pt x="1041579"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5" name="AutoShape 25"/>
          <p:cNvSpPr/>
          <p:nvPr/>
        </p:nvSpPr>
        <p:spPr>
          <a:xfrm>
            <a:off x="4742667" y="2305625"/>
            <a:ext cx="8136548" cy="369163"/>
          </a:xfrm>
          <a:prstGeom prst="line">
            <a:avLst/>
          </a:prstGeom>
          <a:ln w="38100" cap="flat">
            <a:solidFill>
              <a:srgbClr val="000000"/>
            </a:solidFill>
            <a:prstDash val="sysDash"/>
            <a:headEnd type="none" w="sm" len="sm"/>
            <a:tailEnd type="none" w="sm" len="sm"/>
          </a:ln>
        </p:spPr>
      </p:sp>
      <p:sp>
        <p:nvSpPr>
          <p:cNvPr id="26" name="AutoShape 26"/>
          <p:cNvSpPr/>
          <p:nvPr/>
        </p:nvSpPr>
        <p:spPr>
          <a:xfrm>
            <a:off x="4221878" y="3086100"/>
            <a:ext cx="250902" cy="4641720"/>
          </a:xfrm>
          <a:prstGeom prst="line">
            <a:avLst/>
          </a:prstGeom>
          <a:ln w="95250" cap="flat">
            <a:solidFill>
              <a:srgbClr val="8C52FF"/>
            </a:solidFill>
            <a:prstDash val="sysDash"/>
            <a:headEnd type="none" w="sm" len="sm"/>
            <a:tailEnd type="none" w="sm" len="sm"/>
          </a:ln>
        </p:spPr>
      </p:sp>
      <p:sp>
        <p:nvSpPr>
          <p:cNvPr id="27" name="AutoShape 27"/>
          <p:cNvSpPr/>
          <p:nvPr/>
        </p:nvSpPr>
        <p:spPr>
          <a:xfrm>
            <a:off x="4742667" y="2305625"/>
            <a:ext cx="4843143" cy="4040438"/>
          </a:xfrm>
          <a:prstGeom prst="line">
            <a:avLst/>
          </a:prstGeom>
          <a:ln w="38100" cap="flat">
            <a:solidFill>
              <a:srgbClr val="000000"/>
            </a:solidFill>
            <a:prstDash val="sysDash"/>
            <a:headEnd type="none" w="sm" len="sm"/>
            <a:tailEnd type="none" w="sm" len="sm"/>
          </a:ln>
        </p:spPr>
      </p:sp>
      <p:sp>
        <p:nvSpPr>
          <p:cNvPr id="28" name="AutoShape 28"/>
          <p:cNvSpPr/>
          <p:nvPr/>
        </p:nvSpPr>
        <p:spPr>
          <a:xfrm flipV="1">
            <a:off x="4993570" y="7126538"/>
            <a:ext cx="4071451" cy="1153558"/>
          </a:xfrm>
          <a:prstGeom prst="line">
            <a:avLst/>
          </a:prstGeom>
          <a:ln w="95250" cap="flat">
            <a:solidFill>
              <a:srgbClr val="8C52FF"/>
            </a:solidFill>
            <a:prstDash val="sysDash"/>
            <a:headEnd type="none" w="sm" len="sm"/>
            <a:tailEnd type="none" w="sm" len="sm"/>
          </a:ln>
        </p:spPr>
      </p:sp>
      <p:sp>
        <p:nvSpPr>
          <p:cNvPr id="29" name="AutoShape 29"/>
          <p:cNvSpPr/>
          <p:nvPr/>
        </p:nvSpPr>
        <p:spPr>
          <a:xfrm flipV="1">
            <a:off x="10106600" y="2674788"/>
            <a:ext cx="2772616" cy="4451750"/>
          </a:xfrm>
          <a:prstGeom prst="line">
            <a:avLst/>
          </a:prstGeom>
          <a:ln w="95250" cap="flat">
            <a:solidFill>
              <a:srgbClr val="8C52FF"/>
            </a:solidFill>
            <a:prstDash val="sysDash"/>
            <a:headEnd type="none" w="sm" len="sm"/>
            <a:tailEnd type="none" w="sm" len="sm"/>
          </a:ln>
        </p:spPr>
      </p:sp>
      <p:sp>
        <p:nvSpPr>
          <p:cNvPr id="30" name="AutoShape 30"/>
          <p:cNvSpPr/>
          <p:nvPr/>
        </p:nvSpPr>
        <p:spPr>
          <a:xfrm flipH="1" flipV="1">
            <a:off x="13920795" y="2674788"/>
            <a:ext cx="3101094" cy="3607787"/>
          </a:xfrm>
          <a:prstGeom prst="line">
            <a:avLst/>
          </a:prstGeom>
          <a:ln w="95250" cap="flat">
            <a:solidFill>
              <a:srgbClr val="8C52FF"/>
            </a:solidFill>
            <a:prstDash val="sysDash"/>
            <a:headEnd type="none" w="sm" len="sm"/>
            <a:tailEnd type="none" w="sm" len="sm"/>
          </a:ln>
        </p:spPr>
      </p:sp>
      <p:sp>
        <p:nvSpPr>
          <p:cNvPr id="31" name="AutoShape 31"/>
          <p:cNvSpPr/>
          <p:nvPr/>
        </p:nvSpPr>
        <p:spPr>
          <a:xfrm flipV="1">
            <a:off x="10092419" y="6282575"/>
            <a:ext cx="6929469" cy="780475"/>
          </a:xfrm>
          <a:prstGeom prst="line">
            <a:avLst/>
          </a:prstGeom>
          <a:ln w="38100" cap="flat">
            <a:solidFill>
              <a:srgbClr val="000000"/>
            </a:solidFill>
            <a:prstDash val="sysDash"/>
            <a:headEnd type="none" w="sm" len="sm"/>
            <a:tailEnd type="none" w="sm" len="sm"/>
          </a:ln>
        </p:spPr>
      </p:sp>
      <p:sp>
        <p:nvSpPr>
          <p:cNvPr id="32" name="AutoShape 32"/>
          <p:cNvSpPr/>
          <p:nvPr/>
        </p:nvSpPr>
        <p:spPr>
          <a:xfrm flipV="1">
            <a:off x="4993570" y="2674787"/>
            <a:ext cx="7860257" cy="5605307"/>
          </a:xfrm>
          <a:prstGeom prst="line">
            <a:avLst/>
          </a:prstGeom>
          <a:ln w="38100" cap="flat">
            <a:solidFill>
              <a:srgbClr val="000000"/>
            </a:solidFill>
            <a:prstDash val="sysDash"/>
            <a:headEnd type="none" w="sm" len="sm"/>
            <a:tailEnd type="none" w="sm" len="sm"/>
          </a:ln>
        </p:spPr>
      </p:sp>
      <p:sp>
        <p:nvSpPr>
          <p:cNvPr id="33" name="TextBox 33"/>
          <p:cNvSpPr txBox="1"/>
          <p:nvPr/>
        </p:nvSpPr>
        <p:spPr>
          <a:xfrm>
            <a:off x="3380050" y="526031"/>
            <a:ext cx="1602483" cy="900563"/>
          </a:xfrm>
          <a:prstGeom prst="rect">
            <a:avLst/>
          </a:prstGeom>
        </p:spPr>
        <p:txBody>
          <a:bodyPr lIns="0" tIns="0" rIns="0" bIns="0" rtlCol="0" anchor="t">
            <a:spAutoFit/>
          </a:bodyPr>
          <a:lstStyle/>
          <a:p>
            <a:pPr algn="ctr">
              <a:lnSpc>
                <a:spcPts val="7362"/>
              </a:lnSpc>
              <a:spcBef>
                <a:spcPct val="0"/>
              </a:spcBef>
            </a:pPr>
            <a:r>
              <a:rPr lang="en-US" sz="5258">
                <a:solidFill>
                  <a:srgbClr val="374F90"/>
                </a:solidFill>
                <a:latin typeface="Ara Hamah Alfidaa"/>
              </a:rPr>
              <a:t>SOURCE</a:t>
            </a:r>
          </a:p>
        </p:txBody>
      </p:sp>
      <p:sp>
        <p:nvSpPr>
          <p:cNvPr id="34" name="TextBox 34"/>
          <p:cNvSpPr txBox="1"/>
          <p:nvPr/>
        </p:nvSpPr>
        <p:spPr>
          <a:xfrm>
            <a:off x="15471342" y="6996952"/>
            <a:ext cx="2625233" cy="900563"/>
          </a:xfrm>
          <a:prstGeom prst="rect">
            <a:avLst/>
          </a:prstGeom>
        </p:spPr>
        <p:txBody>
          <a:bodyPr lIns="0" tIns="0" rIns="0" bIns="0" rtlCol="0" anchor="t">
            <a:spAutoFit/>
          </a:bodyPr>
          <a:lstStyle/>
          <a:p>
            <a:pPr algn="ctr">
              <a:lnSpc>
                <a:spcPts val="7362"/>
              </a:lnSpc>
              <a:spcBef>
                <a:spcPct val="0"/>
              </a:spcBef>
            </a:pPr>
            <a:r>
              <a:rPr lang="en-US" sz="5258">
                <a:solidFill>
                  <a:srgbClr val="374F90"/>
                </a:solidFill>
                <a:latin typeface="Ara Hamah Alfidaa"/>
              </a:rPr>
              <a:t>DESTINATION</a:t>
            </a:r>
          </a:p>
        </p:txBody>
      </p:sp>
      <p:sp>
        <p:nvSpPr>
          <p:cNvPr id="35" name="TextBox 35"/>
          <p:cNvSpPr txBox="1"/>
          <p:nvPr/>
        </p:nvSpPr>
        <p:spPr>
          <a:xfrm>
            <a:off x="3648436" y="470647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3</a:t>
            </a:r>
          </a:p>
        </p:txBody>
      </p:sp>
      <p:sp>
        <p:nvSpPr>
          <p:cNvPr id="36" name="TextBox 36"/>
          <p:cNvSpPr txBox="1"/>
          <p:nvPr/>
        </p:nvSpPr>
        <p:spPr>
          <a:xfrm>
            <a:off x="9247186" y="408053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2</a:t>
            </a:r>
          </a:p>
        </p:txBody>
      </p:sp>
      <p:sp>
        <p:nvSpPr>
          <p:cNvPr id="37" name="TextBox 37"/>
          <p:cNvSpPr txBox="1"/>
          <p:nvPr/>
        </p:nvSpPr>
        <p:spPr>
          <a:xfrm>
            <a:off x="8329284" y="1509999"/>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10</a:t>
            </a:r>
          </a:p>
        </p:txBody>
      </p:sp>
      <p:sp>
        <p:nvSpPr>
          <p:cNvPr id="38" name="TextBox 38"/>
          <p:cNvSpPr txBox="1"/>
          <p:nvPr/>
        </p:nvSpPr>
        <p:spPr>
          <a:xfrm>
            <a:off x="7246530" y="7502799"/>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3</a:t>
            </a:r>
          </a:p>
        </p:txBody>
      </p:sp>
      <p:sp>
        <p:nvSpPr>
          <p:cNvPr id="39" name="TextBox 39"/>
          <p:cNvSpPr txBox="1"/>
          <p:nvPr/>
        </p:nvSpPr>
        <p:spPr>
          <a:xfrm>
            <a:off x="13699284" y="662237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2</a:t>
            </a:r>
          </a:p>
        </p:txBody>
      </p:sp>
      <p:sp>
        <p:nvSpPr>
          <p:cNvPr id="40" name="TextBox 40"/>
          <p:cNvSpPr txBox="1"/>
          <p:nvPr/>
        </p:nvSpPr>
        <p:spPr>
          <a:xfrm>
            <a:off x="15471342" y="3683056"/>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7</a:t>
            </a:r>
          </a:p>
        </p:txBody>
      </p:sp>
      <p:sp>
        <p:nvSpPr>
          <p:cNvPr id="41" name="TextBox 41"/>
          <p:cNvSpPr txBox="1"/>
          <p:nvPr/>
        </p:nvSpPr>
        <p:spPr>
          <a:xfrm>
            <a:off x="11576767" y="449723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1</a:t>
            </a:r>
          </a:p>
        </p:txBody>
      </p:sp>
      <p:sp>
        <p:nvSpPr>
          <p:cNvPr id="42" name="TextBox 42"/>
          <p:cNvSpPr txBox="1"/>
          <p:nvPr/>
        </p:nvSpPr>
        <p:spPr>
          <a:xfrm>
            <a:off x="7246530" y="3787334"/>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8</a:t>
            </a:r>
          </a:p>
        </p:txBody>
      </p:sp>
      <p:sp>
        <p:nvSpPr>
          <p:cNvPr id="43" name="TextBox 43"/>
          <p:cNvSpPr txBox="1"/>
          <p:nvPr/>
        </p:nvSpPr>
        <p:spPr>
          <a:xfrm>
            <a:off x="11369970" y="8524223"/>
            <a:ext cx="5904490" cy="690851"/>
          </a:xfrm>
          <a:prstGeom prst="rect">
            <a:avLst/>
          </a:prstGeom>
        </p:spPr>
        <p:txBody>
          <a:bodyPr lIns="0" tIns="0" rIns="0" bIns="0" rtlCol="0" anchor="t">
            <a:spAutoFit/>
          </a:bodyPr>
          <a:lstStyle/>
          <a:p>
            <a:pPr algn="ctr">
              <a:lnSpc>
                <a:spcPts val="5580"/>
              </a:lnSpc>
              <a:spcBef>
                <a:spcPct val="0"/>
              </a:spcBef>
            </a:pPr>
            <a:r>
              <a:rPr lang="en-US" sz="3985">
                <a:solidFill>
                  <a:srgbClr val="374F90"/>
                </a:solidFill>
                <a:latin typeface="TT Chocolates Bold"/>
              </a:rPr>
              <a:t>Total Cost = 14</a:t>
            </a:r>
          </a:p>
        </p:txBody>
      </p:sp>
      <p:sp>
        <p:nvSpPr>
          <p:cNvPr id="44" name="TextBox 44"/>
          <p:cNvSpPr txBox="1"/>
          <p:nvPr/>
        </p:nvSpPr>
        <p:spPr>
          <a:xfrm>
            <a:off x="11369970" y="9234124"/>
            <a:ext cx="5904490" cy="690851"/>
          </a:xfrm>
          <a:prstGeom prst="rect">
            <a:avLst/>
          </a:prstGeom>
        </p:spPr>
        <p:txBody>
          <a:bodyPr lIns="0" tIns="0" rIns="0" bIns="0" rtlCol="0" anchor="t">
            <a:spAutoFit/>
          </a:bodyPr>
          <a:lstStyle/>
          <a:p>
            <a:pPr algn="ctr">
              <a:lnSpc>
                <a:spcPts val="5580"/>
              </a:lnSpc>
              <a:spcBef>
                <a:spcPct val="0"/>
              </a:spcBef>
            </a:pPr>
            <a:r>
              <a:rPr lang="en-US" sz="3985">
                <a:solidFill>
                  <a:srgbClr val="374F90"/>
                </a:solidFill>
                <a:latin typeface="TT Chocolates Bold"/>
              </a:rPr>
              <a:t>Path: A-&gt;B-&gt;D-&gt;C-&gt;E</a:t>
            </a:r>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42857" t="-3269" r="-6421" b="-15485"/>
            </a:stretch>
          </a:blipFill>
        </p:spPr>
      </p:sp>
      <p:grpSp>
        <p:nvGrpSpPr>
          <p:cNvPr id="3" name="Group 3"/>
          <p:cNvGrpSpPr/>
          <p:nvPr/>
        </p:nvGrpSpPr>
        <p:grpSpPr>
          <a:xfrm>
            <a:off x="-157959" y="0"/>
            <a:ext cx="18445959" cy="10287000"/>
            <a:chOff x="0" y="0"/>
            <a:chExt cx="24594612" cy="13716000"/>
          </a:xfrm>
        </p:grpSpPr>
        <p:pic>
          <p:nvPicPr>
            <p:cNvPr id="4" name="Picture 4"/>
            <p:cNvPicPr>
              <a:picLocks noChangeAspect="1"/>
            </p:cNvPicPr>
            <p:nvPr/>
          </p:nvPicPr>
          <p:blipFill>
            <a:blip r:embed="rId3"/>
            <a:srcRect l="15060" r="15060"/>
            <a:stretch>
              <a:fillRect/>
            </a:stretch>
          </p:blipFill>
          <p:spPr>
            <a:xfrm>
              <a:off x="0" y="0"/>
              <a:ext cx="24594612" cy="13716000"/>
            </a:xfrm>
            <a:prstGeom prst="rect">
              <a:avLst/>
            </a:prstGeom>
          </p:spPr>
        </p:pic>
      </p:grpSp>
      <p:grpSp>
        <p:nvGrpSpPr>
          <p:cNvPr id="5" name="Group 5"/>
          <p:cNvGrpSpPr/>
          <p:nvPr/>
        </p:nvGrpSpPr>
        <p:grpSpPr>
          <a:xfrm>
            <a:off x="2651814" y="2305625"/>
            <a:ext cx="800090" cy="1202563"/>
            <a:chOff x="0" y="0"/>
            <a:chExt cx="1066786" cy="1603418"/>
          </a:xfrm>
        </p:grpSpPr>
        <p:sp>
          <p:nvSpPr>
            <p:cNvPr id="6" name="Freeform 6"/>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A</a:t>
              </a:r>
            </a:p>
          </p:txBody>
        </p:sp>
      </p:grpSp>
      <p:grpSp>
        <p:nvGrpSpPr>
          <p:cNvPr id="8" name="Group 8"/>
          <p:cNvGrpSpPr/>
          <p:nvPr/>
        </p:nvGrpSpPr>
        <p:grpSpPr>
          <a:xfrm>
            <a:off x="13906348" y="1293032"/>
            <a:ext cx="800090" cy="1202563"/>
            <a:chOff x="0" y="0"/>
            <a:chExt cx="1066786" cy="1603418"/>
          </a:xfrm>
        </p:grpSpPr>
        <p:sp>
          <p:nvSpPr>
            <p:cNvPr id="9" name="Freeform 9"/>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TextBox 10"/>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C</a:t>
              </a:r>
            </a:p>
          </p:txBody>
        </p:sp>
      </p:grpSp>
      <p:grpSp>
        <p:nvGrpSpPr>
          <p:cNvPr id="11" name="Group 11"/>
          <p:cNvGrpSpPr/>
          <p:nvPr/>
        </p:nvGrpSpPr>
        <p:grpSpPr>
          <a:xfrm>
            <a:off x="17274460" y="4274879"/>
            <a:ext cx="800090" cy="1202563"/>
            <a:chOff x="0" y="0"/>
            <a:chExt cx="1066786" cy="1603418"/>
          </a:xfrm>
        </p:grpSpPr>
        <p:sp>
          <p:nvSpPr>
            <p:cNvPr id="12" name="Freeform 12"/>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3" name="TextBox 13"/>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E</a:t>
              </a:r>
            </a:p>
          </p:txBody>
        </p:sp>
      </p:grpSp>
      <p:grpSp>
        <p:nvGrpSpPr>
          <p:cNvPr id="14" name="Group 14"/>
          <p:cNvGrpSpPr/>
          <p:nvPr/>
        </p:nvGrpSpPr>
        <p:grpSpPr>
          <a:xfrm>
            <a:off x="10106600" y="7499621"/>
            <a:ext cx="800090" cy="1202563"/>
            <a:chOff x="0" y="0"/>
            <a:chExt cx="1066786" cy="1603418"/>
          </a:xfrm>
        </p:grpSpPr>
        <p:sp>
          <p:nvSpPr>
            <p:cNvPr id="15" name="Freeform 15"/>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6" name="TextBox 16"/>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D</a:t>
              </a:r>
            </a:p>
          </p:txBody>
        </p:sp>
      </p:grpSp>
      <p:grpSp>
        <p:nvGrpSpPr>
          <p:cNvPr id="17" name="Group 17"/>
          <p:cNvGrpSpPr/>
          <p:nvPr/>
        </p:nvGrpSpPr>
        <p:grpSpPr>
          <a:xfrm>
            <a:off x="4993570" y="8657018"/>
            <a:ext cx="800090" cy="1202563"/>
            <a:chOff x="0" y="0"/>
            <a:chExt cx="1066786" cy="1603418"/>
          </a:xfrm>
        </p:grpSpPr>
        <p:sp>
          <p:nvSpPr>
            <p:cNvPr id="18" name="Freeform 18"/>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9" name="TextBox 19"/>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B</a:t>
              </a:r>
            </a:p>
          </p:txBody>
        </p:sp>
      </p:grpSp>
      <p:sp>
        <p:nvSpPr>
          <p:cNvPr id="20" name="Freeform 20"/>
          <p:cNvSpPr/>
          <p:nvPr/>
        </p:nvSpPr>
        <p:spPr>
          <a:xfrm>
            <a:off x="3701088" y="1525150"/>
            <a:ext cx="1041579" cy="1560950"/>
          </a:xfrm>
          <a:custGeom>
            <a:avLst/>
            <a:gdLst/>
            <a:ahLst/>
            <a:cxnLst/>
            <a:rect l="l" t="t" r="r" b="b"/>
            <a:pathLst>
              <a:path w="1041579" h="1560950">
                <a:moveTo>
                  <a:pt x="0" y="0"/>
                </a:moveTo>
                <a:lnTo>
                  <a:pt x="1041579" y="0"/>
                </a:lnTo>
                <a:lnTo>
                  <a:pt x="1041579"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1" name="Freeform 21"/>
          <p:cNvSpPr/>
          <p:nvPr/>
        </p:nvSpPr>
        <p:spPr>
          <a:xfrm>
            <a:off x="9065020" y="6346063"/>
            <a:ext cx="1041579" cy="1560950"/>
          </a:xfrm>
          <a:custGeom>
            <a:avLst/>
            <a:gdLst/>
            <a:ahLst/>
            <a:cxnLst/>
            <a:rect l="l" t="t" r="r" b="b"/>
            <a:pathLst>
              <a:path w="1041579" h="1560950">
                <a:moveTo>
                  <a:pt x="0" y="0"/>
                </a:moveTo>
                <a:lnTo>
                  <a:pt x="1041580" y="0"/>
                </a:lnTo>
                <a:lnTo>
                  <a:pt x="1041580"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2" name="Freeform 22"/>
          <p:cNvSpPr/>
          <p:nvPr/>
        </p:nvSpPr>
        <p:spPr>
          <a:xfrm>
            <a:off x="17021888" y="5502100"/>
            <a:ext cx="1041579" cy="1560950"/>
          </a:xfrm>
          <a:custGeom>
            <a:avLst/>
            <a:gdLst/>
            <a:ahLst/>
            <a:cxnLst/>
            <a:rect l="l" t="t" r="r" b="b"/>
            <a:pathLst>
              <a:path w="1041579" h="1560950">
                <a:moveTo>
                  <a:pt x="0" y="0"/>
                </a:moveTo>
                <a:lnTo>
                  <a:pt x="1041580" y="0"/>
                </a:lnTo>
                <a:lnTo>
                  <a:pt x="1041580"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3" name="Freeform 23"/>
          <p:cNvSpPr/>
          <p:nvPr/>
        </p:nvSpPr>
        <p:spPr>
          <a:xfrm>
            <a:off x="12879216" y="1894313"/>
            <a:ext cx="1041579" cy="1560950"/>
          </a:xfrm>
          <a:custGeom>
            <a:avLst/>
            <a:gdLst/>
            <a:ahLst/>
            <a:cxnLst/>
            <a:rect l="l" t="t" r="r" b="b"/>
            <a:pathLst>
              <a:path w="1041579" h="1560950">
                <a:moveTo>
                  <a:pt x="0" y="0"/>
                </a:moveTo>
                <a:lnTo>
                  <a:pt x="1041579" y="0"/>
                </a:lnTo>
                <a:lnTo>
                  <a:pt x="1041579"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4" name="Freeform 24"/>
          <p:cNvSpPr/>
          <p:nvPr/>
        </p:nvSpPr>
        <p:spPr>
          <a:xfrm>
            <a:off x="3951991" y="7499621"/>
            <a:ext cx="1041579" cy="1560950"/>
          </a:xfrm>
          <a:custGeom>
            <a:avLst/>
            <a:gdLst/>
            <a:ahLst/>
            <a:cxnLst/>
            <a:rect l="l" t="t" r="r" b="b"/>
            <a:pathLst>
              <a:path w="1041579" h="1560950">
                <a:moveTo>
                  <a:pt x="0" y="0"/>
                </a:moveTo>
                <a:lnTo>
                  <a:pt x="1041579" y="0"/>
                </a:lnTo>
                <a:lnTo>
                  <a:pt x="1041579" y="1560950"/>
                </a:lnTo>
                <a:lnTo>
                  <a:pt x="0" y="1560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5" name="AutoShape 25"/>
          <p:cNvSpPr/>
          <p:nvPr/>
        </p:nvSpPr>
        <p:spPr>
          <a:xfrm>
            <a:off x="4742667" y="2305625"/>
            <a:ext cx="8136548" cy="369163"/>
          </a:xfrm>
          <a:prstGeom prst="line">
            <a:avLst/>
          </a:prstGeom>
          <a:ln w="38100" cap="flat">
            <a:solidFill>
              <a:srgbClr val="000000"/>
            </a:solidFill>
            <a:prstDash val="sysDash"/>
            <a:headEnd type="none" w="sm" len="sm"/>
            <a:tailEnd type="none" w="sm" len="sm"/>
          </a:ln>
        </p:spPr>
      </p:sp>
      <p:sp>
        <p:nvSpPr>
          <p:cNvPr id="26" name="AutoShape 26"/>
          <p:cNvSpPr/>
          <p:nvPr/>
        </p:nvSpPr>
        <p:spPr>
          <a:xfrm>
            <a:off x="4221878" y="3086100"/>
            <a:ext cx="250902" cy="4641720"/>
          </a:xfrm>
          <a:prstGeom prst="line">
            <a:avLst/>
          </a:prstGeom>
          <a:ln w="95250" cap="flat">
            <a:solidFill>
              <a:srgbClr val="8C52FF"/>
            </a:solidFill>
            <a:prstDash val="sysDash"/>
            <a:headEnd type="none" w="sm" len="sm"/>
            <a:tailEnd type="none" w="sm" len="sm"/>
          </a:ln>
        </p:spPr>
      </p:sp>
      <p:sp>
        <p:nvSpPr>
          <p:cNvPr id="27" name="AutoShape 27"/>
          <p:cNvSpPr/>
          <p:nvPr/>
        </p:nvSpPr>
        <p:spPr>
          <a:xfrm>
            <a:off x="4742667" y="2305625"/>
            <a:ext cx="4843143" cy="4040438"/>
          </a:xfrm>
          <a:prstGeom prst="line">
            <a:avLst/>
          </a:prstGeom>
          <a:ln w="38100" cap="flat">
            <a:solidFill>
              <a:srgbClr val="000000"/>
            </a:solidFill>
            <a:prstDash val="sysDash"/>
            <a:headEnd type="none" w="sm" len="sm"/>
            <a:tailEnd type="none" w="sm" len="sm"/>
          </a:ln>
        </p:spPr>
      </p:sp>
      <p:sp>
        <p:nvSpPr>
          <p:cNvPr id="28" name="AutoShape 28"/>
          <p:cNvSpPr/>
          <p:nvPr/>
        </p:nvSpPr>
        <p:spPr>
          <a:xfrm flipV="1">
            <a:off x="4993570" y="7126538"/>
            <a:ext cx="4071451" cy="1153558"/>
          </a:xfrm>
          <a:prstGeom prst="line">
            <a:avLst/>
          </a:prstGeom>
          <a:ln w="38100" cap="flat">
            <a:solidFill>
              <a:srgbClr val="000000"/>
            </a:solidFill>
            <a:prstDash val="sysDash"/>
            <a:headEnd type="none" w="sm" len="sm"/>
            <a:tailEnd type="none" w="sm" len="sm"/>
          </a:ln>
        </p:spPr>
      </p:sp>
      <p:sp>
        <p:nvSpPr>
          <p:cNvPr id="29" name="AutoShape 29"/>
          <p:cNvSpPr/>
          <p:nvPr/>
        </p:nvSpPr>
        <p:spPr>
          <a:xfrm flipV="1">
            <a:off x="10106600" y="2674788"/>
            <a:ext cx="2772616" cy="4451750"/>
          </a:xfrm>
          <a:prstGeom prst="line">
            <a:avLst/>
          </a:prstGeom>
          <a:ln w="95250" cap="flat">
            <a:solidFill>
              <a:srgbClr val="8C52FF"/>
            </a:solidFill>
            <a:prstDash val="sysDash"/>
            <a:headEnd type="none" w="sm" len="sm"/>
            <a:tailEnd type="none" w="sm" len="sm"/>
          </a:ln>
        </p:spPr>
      </p:sp>
      <p:sp>
        <p:nvSpPr>
          <p:cNvPr id="30" name="AutoShape 30"/>
          <p:cNvSpPr/>
          <p:nvPr/>
        </p:nvSpPr>
        <p:spPr>
          <a:xfrm flipH="1" flipV="1">
            <a:off x="13920795" y="2674788"/>
            <a:ext cx="3101094" cy="3607787"/>
          </a:xfrm>
          <a:prstGeom prst="line">
            <a:avLst/>
          </a:prstGeom>
          <a:ln w="38100" cap="flat">
            <a:solidFill>
              <a:srgbClr val="000000"/>
            </a:solidFill>
            <a:prstDash val="sysDash"/>
            <a:headEnd type="none" w="sm" len="sm"/>
            <a:tailEnd type="none" w="sm" len="sm"/>
          </a:ln>
        </p:spPr>
      </p:sp>
      <p:sp>
        <p:nvSpPr>
          <p:cNvPr id="31" name="AutoShape 31"/>
          <p:cNvSpPr/>
          <p:nvPr/>
        </p:nvSpPr>
        <p:spPr>
          <a:xfrm flipV="1">
            <a:off x="10092419" y="6282575"/>
            <a:ext cx="6929469" cy="780475"/>
          </a:xfrm>
          <a:prstGeom prst="line">
            <a:avLst/>
          </a:prstGeom>
          <a:ln w="95250" cap="flat">
            <a:solidFill>
              <a:srgbClr val="8C52FF"/>
            </a:solidFill>
            <a:prstDash val="sysDash"/>
            <a:headEnd type="none" w="sm" len="sm"/>
            <a:tailEnd type="none" w="sm" len="sm"/>
          </a:ln>
        </p:spPr>
      </p:sp>
      <p:sp>
        <p:nvSpPr>
          <p:cNvPr id="32" name="AutoShape 32"/>
          <p:cNvSpPr/>
          <p:nvPr/>
        </p:nvSpPr>
        <p:spPr>
          <a:xfrm flipV="1">
            <a:off x="4993571" y="2655738"/>
            <a:ext cx="7852538" cy="5624358"/>
          </a:xfrm>
          <a:prstGeom prst="line">
            <a:avLst/>
          </a:prstGeom>
          <a:ln w="95250" cap="flat">
            <a:solidFill>
              <a:srgbClr val="8C52FF"/>
            </a:solidFill>
            <a:prstDash val="sysDash"/>
            <a:headEnd type="none" w="sm" len="sm"/>
            <a:tailEnd type="none" w="sm" len="sm"/>
          </a:ln>
        </p:spPr>
      </p:sp>
      <p:sp>
        <p:nvSpPr>
          <p:cNvPr id="33" name="TextBox 33"/>
          <p:cNvSpPr txBox="1"/>
          <p:nvPr/>
        </p:nvSpPr>
        <p:spPr>
          <a:xfrm>
            <a:off x="3380050" y="526031"/>
            <a:ext cx="1602483" cy="900563"/>
          </a:xfrm>
          <a:prstGeom prst="rect">
            <a:avLst/>
          </a:prstGeom>
        </p:spPr>
        <p:txBody>
          <a:bodyPr lIns="0" tIns="0" rIns="0" bIns="0" rtlCol="0" anchor="t">
            <a:spAutoFit/>
          </a:bodyPr>
          <a:lstStyle/>
          <a:p>
            <a:pPr algn="ctr">
              <a:lnSpc>
                <a:spcPts val="7362"/>
              </a:lnSpc>
              <a:spcBef>
                <a:spcPct val="0"/>
              </a:spcBef>
            </a:pPr>
            <a:r>
              <a:rPr lang="en-US" sz="5258">
                <a:solidFill>
                  <a:srgbClr val="374F90"/>
                </a:solidFill>
                <a:latin typeface="Ara Hamah Alfidaa"/>
              </a:rPr>
              <a:t>SOURCE</a:t>
            </a:r>
          </a:p>
        </p:txBody>
      </p:sp>
      <p:sp>
        <p:nvSpPr>
          <p:cNvPr id="34" name="TextBox 34"/>
          <p:cNvSpPr txBox="1"/>
          <p:nvPr/>
        </p:nvSpPr>
        <p:spPr>
          <a:xfrm>
            <a:off x="15471342" y="6996952"/>
            <a:ext cx="2625233" cy="900563"/>
          </a:xfrm>
          <a:prstGeom prst="rect">
            <a:avLst/>
          </a:prstGeom>
        </p:spPr>
        <p:txBody>
          <a:bodyPr lIns="0" tIns="0" rIns="0" bIns="0" rtlCol="0" anchor="t">
            <a:spAutoFit/>
          </a:bodyPr>
          <a:lstStyle/>
          <a:p>
            <a:pPr algn="ctr">
              <a:lnSpc>
                <a:spcPts val="7362"/>
              </a:lnSpc>
              <a:spcBef>
                <a:spcPct val="0"/>
              </a:spcBef>
            </a:pPr>
            <a:r>
              <a:rPr lang="en-US" sz="5258">
                <a:solidFill>
                  <a:srgbClr val="374F90"/>
                </a:solidFill>
                <a:latin typeface="Ara Hamah Alfidaa"/>
              </a:rPr>
              <a:t>DESTINATION</a:t>
            </a:r>
          </a:p>
        </p:txBody>
      </p:sp>
      <p:sp>
        <p:nvSpPr>
          <p:cNvPr id="35" name="TextBox 35"/>
          <p:cNvSpPr txBox="1"/>
          <p:nvPr/>
        </p:nvSpPr>
        <p:spPr>
          <a:xfrm>
            <a:off x="3648436" y="470647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3</a:t>
            </a:r>
          </a:p>
        </p:txBody>
      </p:sp>
      <p:sp>
        <p:nvSpPr>
          <p:cNvPr id="36" name="TextBox 36"/>
          <p:cNvSpPr txBox="1"/>
          <p:nvPr/>
        </p:nvSpPr>
        <p:spPr>
          <a:xfrm>
            <a:off x="9247186" y="408053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2</a:t>
            </a:r>
          </a:p>
        </p:txBody>
      </p:sp>
      <p:sp>
        <p:nvSpPr>
          <p:cNvPr id="37" name="TextBox 37"/>
          <p:cNvSpPr txBox="1"/>
          <p:nvPr/>
        </p:nvSpPr>
        <p:spPr>
          <a:xfrm>
            <a:off x="8329284" y="1509999"/>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10</a:t>
            </a:r>
          </a:p>
        </p:txBody>
      </p:sp>
      <p:sp>
        <p:nvSpPr>
          <p:cNvPr id="38" name="TextBox 38"/>
          <p:cNvSpPr txBox="1"/>
          <p:nvPr/>
        </p:nvSpPr>
        <p:spPr>
          <a:xfrm>
            <a:off x="7246530" y="7502799"/>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3</a:t>
            </a:r>
          </a:p>
        </p:txBody>
      </p:sp>
      <p:sp>
        <p:nvSpPr>
          <p:cNvPr id="39" name="TextBox 39"/>
          <p:cNvSpPr txBox="1"/>
          <p:nvPr/>
        </p:nvSpPr>
        <p:spPr>
          <a:xfrm>
            <a:off x="13699284" y="662237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2</a:t>
            </a:r>
          </a:p>
        </p:txBody>
      </p:sp>
      <p:sp>
        <p:nvSpPr>
          <p:cNvPr id="40" name="TextBox 40"/>
          <p:cNvSpPr txBox="1"/>
          <p:nvPr/>
        </p:nvSpPr>
        <p:spPr>
          <a:xfrm>
            <a:off x="15471342" y="3683056"/>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7</a:t>
            </a:r>
          </a:p>
        </p:txBody>
      </p:sp>
      <p:sp>
        <p:nvSpPr>
          <p:cNvPr id="41" name="TextBox 41"/>
          <p:cNvSpPr txBox="1"/>
          <p:nvPr/>
        </p:nvSpPr>
        <p:spPr>
          <a:xfrm>
            <a:off x="11576767" y="4497235"/>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1</a:t>
            </a:r>
          </a:p>
        </p:txBody>
      </p:sp>
      <p:sp>
        <p:nvSpPr>
          <p:cNvPr id="42" name="TextBox 42"/>
          <p:cNvSpPr txBox="1"/>
          <p:nvPr/>
        </p:nvSpPr>
        <p:spPr>
          <a:xfrm>
            <a:off x="7246530" y="3787334"/>
            <a:ext cx="607109" cy="795626"/>
          </a:xfrm>
          <a:prstGeom prst="rect">
            <a:avLst/>
          </a:prstGeom>
        </p:spPr>
        <p:txBody>
          <a:bodyPr lIns="0" tIns="0" rIns="0" bIns="0" rtlCol="0" anchor="t">
            <a:spAutoFit/>
          </a:bodyPr>
          <a:lstStyle/>
          <a:p>
            <a:pPr algn="ctr">
              <a:lnSpc>
                <a:spcPts val="6546"/>
              </a:lnSpc>
              <a:spcBef>
                <a:spcPct val="0"/>
              </a:spcBef>
            </a:pPr>
            <a:r>
              <a:rPr lang="en-US" sz="4676">
                <a:solidFill>
                  <a:srgbClr val="374F90"/>
                </a:solidFill>
                <a:latin typeface="TT Chocolates Bold"/>
              </a:rPr>
              <a:t>8</a:t>
            </a:r>
          </a:p>
        </p:txBody>
      </p:sp>
      <p:sp>
        <p:nvSpPr>
          <p:cNvPr id="43" name="TextBox 43"/>
          <p:cNvSpPr txBox="1"/>
          <p:nvPr/>
        </p:nvSpPr>
        <p:spPr>
          <a:xfrm>
            <a:off x="11369970" y="8524223"/>
            <a:ext cx="5904490" cy="690851"/>
          </a:xfrm>
          <a:prstGeom prst="rect">
            <a:avLst/>
          </a:prstGeom>
        </p:spPr>
        <p:txBody>
          <a:bodyPr lIns="0" tIns="0" rIns="0" bIns="0" rtlCol="0" anchor="t">
            <a:spAutoFit/>
          </a:bodyPr>
          <a:lstStyle/>
          <a:p>
            <a:pPr algn="ctr">
              <a:lnSpc>
                <a:spcPts val="5580"/>
              </a:lnSpc>
              <a:spcBef>
                <a:spcPct val="0"/>
              </a:spcBef>
            </a:pPr>
            <a:r>
              <a:rPr lang="en-US" sz="3985">
                <a:solidFill>
                  <a:srgbClr val="374F90"/>
                </a:solidFill>
                <a:latin typeface="TT Chocolates Bold"/>
              </a:rPr>
              <a:t>Total Cost = 8</a:t>
            </a:r>
          </a:p>
        </p:txBody>
      </p:sp>
      <p:sp>
        <p:nvSpPr>
          <p:cNvPr id="44" name="TextBox 44"/>
          <p:cNvSpPr txBox="1"/>
          <p:nvPr/>
        </p:nvSpPr>
        <p:spPr>
          <a:xfrm>
            <a:off x="11369970" y="9234124"/>
            <a:ext cx="5904490" cy="690851"/>
          </a:xfrm>
          <a:prstGeom prst="rect">
            <a:avLst/>
          </a:prstGeom>
        </p:spPr>
        <p:txBody>
          <a:bodyPr lIns="0" tIns="0" rIns="0" bIns="0" rtlCol="0" anchor="t">
            <a:spAutoFit/>
          </a:bodyPr>
          <a:lstStyle/>
          <a:p>
            <a:pPr algn="ctr">
              <a:lnSpc>
                <a:spcPts val="5580"/>
              </a:lnSpc>
              <a:spcBef>
                <a:spcPct val="0"/>
              </a:spcBef>
            </a:pPr>
            <a:r>
              <a:rPr lang="en-US" sz="3985">
                <a:solidFill>
                  <a:srgbClr val="374F90"/>
                </a:solidFill>
                <a:latin typeface="TT Chocolates Bold"/>
              </a:rPr>
              <a:t>Path: A-&gt;B-&gt;C-&gt;D-&gt;E</a:t>
            </a:r>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683</Words>
  <Application>Microsoft Office PowerPoint</Application>
  <PresentationFormat>Custom</PresentationFormat>
  <Paragraphs>196</Paragraphs>
  <Slides>19</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19</vt:i4>
      </vt:variant>
    </vt:vector>
  </HeadingPairs>
  <TitlesOfParts>
    <vt:vector size="30" baseType="lpstr">
      <vt:lpstr>Computer Says No</vt:lpstr>
      <vt:lpstr>Canva Sans Bold</vt:lpstr>
      <vt:lpstr>TT Chocolates Bold Italics</vt:lpstr>
      <vt:lpstr>Calibri</vt:lpstr>
      <vt:lpstr>TT Chocolates Bold</vt:lpstr>
      <vt:lpstr>Arial</vt:lpstr>
      <vt:lpstr>Poppins Light</vt:lpstr>
      <vt:lpstr>Poppins</vt:lpstr>
      <vt:lpstr>Ara Hamah Alfidaa</vt:lpstr>
      <vt:lpstr>TT Chocolates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PROJECT</dc:title>
  <cp:lastModifiedBy>Varad Gorantyal</cp:lastModifiedBy>
  <cp:revision>6</cp:revision>
  <dcterms:created xsi:type="dcterms:W3CDTF">2006-08-16T00:00:00Z</dcterms:created>
  <dcterms:modified xsi:type="dcterms:W3CDTF">2023-11-19T18:53:20Z</dcterms:modified>
  <dc:identifier>DAF0ocLlZQk</dc:identifier>
</cp:coreProperties>
</file>

<file path=docProps/thumbnail.jpeg>
</file>